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1" r:id="rId2"/>
  </p:sldMasterIdLst>
  <p:notesMasterIdLst>
    <p:notesMasterId r:id="rId17"/>
  </p:notesMasterIdLst>
  <p:handoutMasterIdLst>
    <p:handoutMasterId r:id="rId18"/>
  </p:handoutMasterIdLst>
  <p:sldIdLst>
    <p:sldId id="274" r:id="rId3"/>
    <p:sldId id="650" r:id="rId4"/>
    <p:sldId id="651" r:id="rId5"/>
    <p:sldId id="652" r:id="rId6"/>
    <p:sldId id="653" r:id="rId7"/>
    <p:sldId id="655" r:id="rId8"/>
    <p:sldId id="656" r:id="rId9"/>
    <p:sldId id="657" r:id="rId10"/>
    <p:sldId id="658" r:id="rId11"/>
    <p:sldId id="661" r:id="rId12"/>
    <p:sldId id="664" r:id="rId13"/>
    <p:sldId id="665" r:id="rId14"/>
    <p:sldId id="662" r:id="rId15"/>
    <p:sldId id="663" r:id="rId16"/>
  </p:sldIdLst>
  <p:sldSz cx="9144000" cy="6858000" type="screen4x3"/>
  <p:notesSz cx="6797675" cy="9926638"/>
  <p:embeddedFontLst>
    <p:embeddedFont>
      <p:font typeface="Bree Serif" panose="02000503040000020004" pitchFamily="2"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777"/>
    <a:srgbClr val="8FC5C8"/>
    <a:srgbClr val="007B83"/>
    <a:srgbClr val="C8581A"/>
    <a:srgbClr val="C05517"/>
    <a:srgbClr val="384EA3"/>
    <a:srgbClr val="16776D"/>
    <a:srgbClr val="CE5B18"/>
    <a:srgbClr val="E2651E"/>
    <a:srgbClr val="652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1477" autoAdjust="0"/>
  </p:normalViewPr>
  <p:slideViewPr>
    <p:cSldViewPr snapToGrid="0">
      <p:cViewPr>
        <p:scale>
          <a:sx n="96" d="100"/>
          <a:sy n="96" d="100"/>
        </p:scale>
        <p:origin x="155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34498-51AD-4D10-9DA0-B4FAE6FB143D}" type="doc">
      <dgm:prSet loTypeId="urn:microsoft.com/office/officeart/2005/8/layout/cycle8" loCatId="cycle" qsTypeId="urn:microsoft.com/office/officeart/2005/8/quickstyle/3d2" qsCatId="3D" csTypeId="urn:microsoft.com/office/officeart/2005/8/colors/accent1_2" csCatId="accent1" phldr="1"/>
      <dgm:spPr/>
    </dgm:pt>
    <dgm:pt modelId="{7AC7900B-2C5B-4580-AFFC-F3B53E9F2579}">
      <dgm:prSet phldrT="[Text]" custT="1"/>
      <dgm:spPr/>
      <dgm:t>
        <a:bodyPr/>
        <a:lstStyle/>
        <a:p>
          <a:r>
            <a:rPr lang="en-GB" sz="1400" b="1" dirty="0">
              <a:solidFill>
                <a:schemeClr val="bg1"/>
              </a:solidFill>
            </a:rPr>
            <a:t>Culture &amp; Behaviours</a:t>
          </a:r>
        </a:p>
      </dgm:t>
    </dgm:pt>
    <dgm:pt modelId="{6A8996FB-E1E3-499F-A0FF-F54685E0169D}" type="parTrans" cxnId="{C05C2199-E84C-4C4C-B5B3-15927FF213E9}">
      <dgm:prSet/>
      <dgm:spPr/>
      <dgm:t>
        <a:bodyPr/>
        <a:lstStyle/>
        <a:p>
          <a:endParaRPr lang="en-GB" sz="2400" b="1"/>
        </a:p>
      </dgm:t>
    </dgm:pt>
    <dgm:pt modelId="{A19AE192-F5C6-4A40-9832-DD14DECA3A55}" type="sibTrans" cxnId="{C05C2199-E84C-4C4C-B5B3-15927FF213E9}">
      <dgm:prSet/>
      <dgm:spPr/>
      <dgm:t>
        <a:bodyPr/>
        <a:lstStyle/>
        <a:p>
          <a:endParaRPr lang="en-GB" sz="2400" b="1"/>
        </a:p>
      </dgm:t>
    </dgm:pt>
    <dgm:pt modelId="{BC957A9F-B0F6-49CB-9EAF-2040310E70B4}">
      <dgm:prSet phldrT="[Text]" custT="1"/>
      <dgm:spPr/>
      <dgm:t>
        <a:bodyPr/>
        <a:lstStyle/>
        <a:p>
          <a:r>
            <a:rPr lang="en-GB" sz="1400" b="1" dirty="0">
              <a:solidFill>
                <a:schemeClr val="bg1"/>
              </a:solidFill>
            </a:rPr>
            <a:t>Reputation &amp; Brand</a:t>
          </a:r>
        </a:p>
      </dgm:t>
    </dgm:pt>
    <dgm:pt modelId="{FEA43A34-D165-4E2D-A3FE-05B56A74A213}" type="parTrans" cxnId="{A55F894D-4527-4D10-AF14-6345BD3BB25F}">
      <dgm:prSet/>
      <dgm:spPr/>
      <dgm:t>
        <a:bodyPr/>
        <a:lstStyle/>
        <a:p>
          <a:endParaRPr lang="en-GB" sz="2400" b="1"/>
        </a:p>
      </dgm:t>
    </dgm:pt>
    <dgm:pt modelId="{5F1883BE-9CE9-4539-BDC6-C4D91FB331B7}" type="sibTrans" cxnId="{A55F894D-4527-4D10-AF14-6345BD3BB25F}">
      <dgm:prSet/>
      <dgm:spPr/>
      <dgm:t>
        <a:bodyPr/>
        <a:lstStyle/>
        <a:p>
          <a:endParaRPr lang="en-GB" sz="2400" b="1"/>
        </a:p>
      </dgm:t>
    </dgm:pt>
    <dgm:pt modelId="{49C596D6-F656-4941-AF4C-6610B0946212}">
      <dgm:prSet phldrT="[Text]" custT="1"/>
      <dgm:spPr/>
      <dgm:t>
        <a:bodyPr/>
        <a:lstStyle/>
        <a:p>
          <a:r>
            <a:rPr lang="en-GB" sz="1400" b="1" dirty="0">
              <a:solidFill>
                <a:schemeClr val="bg1"/>
              </a:solidFill>
            </a:rPr>
            <a:t>Delivery &amp; Performance</a:t>
          </a:r>
        </a:p>
      </dgm:t>
    </dgm:pt>
    <dgm:pt modelId="{886C91E9-9538-4254-9580-021109967A74}" type="parTrans" cxnId="{D4DF07E3-7567-4A3E-96D2-34EA3E2FC899}">
      <dgm:prSet/>
      <dgm:spPr/>
      <dgm:t>
        <a:bodyPr/>
        <a:lstStyle/>
        <a:p>
          <a:endParaRPr lang="en-GB" sz="2400" b="1"/>
        </a:p>
      </dgm:t>
    </dgm:pt>
    <dgm:pt modelId="{38CD563C-5646-4D89-86BE-8AF035CA0256}" type="sibTrans" cxnId="{D4DF07E3-7567-4A3E-96D2-34EA3E2FC899}">
      <dgm:prSet/>
      <dgm:spPr/>
      <dgm:t>
        <a:bodyPr/>
        <a:lstStyle/>
        <a:p>
          <a:endParaRPr lang="en-GB" sz="2400" b="1"/>
        </a:p>
      </dgm:t>
    </dgm:pt>
    <dgm:pt modelId="{5FB14AC5-F481-4693-A641-9865ED09911C}" type="pres">
      <dgm:prSet presAssocID="{45834498-51AD-4D10-9DA0-B4FAE6FB143D}" presName="compositeShape" presStyleCnt="0">
        <dgm:presLayoutVars>
          <dgm:chMax val="7"/>
          <dgm:dir/>
          <dgm:resizeHandles val="exact"/>
        </dgm:presLayoutVars>
      </dgm:prSet>
      <dgm:spPr/>
    </dgm:pt>
    <dgm:pt modelId="{3C7ECAB4-394C-47B7-AD2C-2160D738B5B7}" type="pres">
      <dgm:prSet presAssocID="{45834498-51AD-4D10-9DA0-B4FAE6FB143D}" presName="wedge1" presStyleLbl="node1" presStyleIdx="0" presStyleCnt="3"/>
      <dgm:spPr/>
    </dgm:pt>
    <dgm:pt modelId="{2213759A-BEAB-49EB-BC72-B320CDC608B0}" type="pres">
      <dgm:prSet presAssocID="{45834498-51AD-4D10-9DA0-B4FAE6FB143D}" presName="dummy1a" presStyleCnt="0"/>
      <dgm:spPr/>
    </dgm:pt>
    <dgm:pt modelId="{5E954EFB-00CB-4CF8-8A05-908F10DC2326}" type="pres">
      <dgm:prSet presAssocID="{45834498-51AD-4D10-9DA0-B4FAE6FB143D}" presName="dummy1b" presStyleCnt="0"/>
      <dgm:spPr/>
    </dgm:pt>
    <dgm:pt modelId="{3B437DC4-B268-43C7-9259-06055634F5CF}" type="pres">
      <dgm:prSet presAssocID="{45834498-51AD-4D10-9DA0-B4FAE6FB143D}" presName="wedge1Tx" presStyleLbl="node1" presStyleIdx="0" presStyleCnt="3">
        <dgm:presLayoutVars>
          <dgm:chMax val="0"/>
          <dgm:chPref val="0"/>
          <dgm:bulletEnabled val="1"/>
        </dgm:presLayoutVars>
      </dgm:prSet>
      <dgm:spPr/>
    </dgm:pt>
    <dgm:pt modelId="{5C1CED5A-711C-45F5-83E6-CF8EEDB9D615}" type="pres">
      <dgm:prSet presAssocID="{45834498-51AD-4D10-9DA0-B4FAE6FB143D}" presName="wedge2" presStyleLbl="node1" presStyleIdx="1" presStyleCnt="3"/>
      <dgm:spPr/>
    </dgm:pt>
    <dgm:pt modelId="{53536AF1-78EA-4934-B199-47BAE90E1543}" type="pres">
      <dgm:prSet presAssocID="{45834498-51AD-4D10-9DA0-B4FAE6FB143D}" presName="dummy2a" presStyleCnt="0"/>
      <dgm:spPr/>
    </dgm:pt>
    <dgm:pt modelId="{A6515BCB-C56C-4FE2-937E-11FDADE1535F}" type="pres">
      <dgm:prSet presAssocID="{45834498-51AD-4D10-9DA0-B4FAE6FB143D}" presName="dummy2b" presStyleCnt="0"/>
      <dgm:spPr/>
    </dgm:pt>
    <dgm:pt modelId="{FFD2C33A-47FE-4D00-9DAA-DA18E33E7524}" type="pres">
      <dgm:prSet presAssocID="{45834498-51AD-4D10-9DA0-B4FAE6FB143D}" presName="wedge2Tx" presStyleLbl="node1" presStyleIdx="1" presStyleCnt="3">
        <dgm:presLayoutVars>
          <dgm:chMax val="0"/>
          <dgm:chPref val="0"/>
          <dgm:bulletEnabled val="1"/>
        </dgm:presLayoutVars>
      </dgm:prSet>
      <dgm:spPr/>
    </dgm:pt>
    <dgm:pt modelId="{1B94C35B-CD4D-4EE6-857A-C5B4FD5DE94B}" type="pres">
      <dgm:prSet presAssocID="{45834498-51AD-4D10-9DA0-B4FAE6FB143D}" presName="wedge3" presStyleLbl="node1" presStyleIdx="2" presStyleCnt="3"/>
      <dgm:spPr/>
    </dgm:pt>
    <dgm:pt modelId="{901A2CD1-7E5A-4FBE-8661-F923D60C0F89}" type="pres">
      <dgm:prSet presAssocID="{45834498-51AD-4D10-9DA0-B4FAE6FB143D}" presName="dummy3a" presStyleCnt="0"/>
      <dgm:spPr/>
    </dgm:pt>
    <dgm:pt modelId="{E4E580D2-8A9E-4755-AA9A-553209BC2802}" type="pres">
      <dgm:prSet presAssocID="{45834498-51AD-4D10-9DA0-B4FAE6FB143D}" presName="dummy3b" presStyleCnt="0"/>
      <dgm:spPr/>
    </dgm:pt>
    <dgm:pt modelId="{953277D7-6D9D-4F71-A0EC-B623054473B5}" type="pres">
      <dgm:prSet presAssocID="{45834498-51AD-4D10-9DA0-B4FAE6FB143D}" presName="wedge3Tx" presStyleLbl="node1" presStyleIdx="2" presStyleCnt="3">
        <dgm:presLayoutVars>
          <dgm:chMax val="0"/>
          <dgm:chPref val="0"/>
          <dgm:bulletEnabled val="1"/>
        </dgm:presLayoutVars>
      </dgm:prSet>
      <dgm:spPr/>
    </dgm:pt>
    <dgm:pt modelId="{B4007008-B393-4A78-9BE8-F36C0747EFBE}" type="pres">
      <dgm:prSet presAssocID="{A19AE192-F5C6-4A40-9832-DD14DECA3A55}" presName="arrowWedge1" presStyleLbl="fgSibTrans2D1" presStyleIdx="0" presStyleCnt="3"/>
      <dgm:spPr/>
    </dgm:pt>
    <dgm:pt modelId="{7CE95C14-7D2C-4999-8D02-33840EF5EE21}" type="pres">
      <dgm:prSet presAssocID="{38CD563C-5646-4D89-86BE-8AF035CA0256}" presName="arrowWedge2" presStyleLbl="fgSibTrans2D1" presStyleIdx="1" presStyleCnt="3"/>
      <dgm:spPr/>
    </dgm:pt>
    <dgm:pt modelId="{7D106409-EFCD-42B6-B8F0-99E0963AB76D}" type="pres">
      <dgm:prSet presAssocID="{5F1883BE-9CE9-4539-BDC6-C4D91FB331B7}" presName="arrowWedge3" presStyleLbl="fgSibTrans2D1" presStyleIdx="2" presStyleCnt="3"/>
      <dgm:spPr/>
    </dgm:pt>
  </dgm:ptLst>
  <dgm:cxnLst>
    <dgm:cxn modelId="{11F20F01-3D78-430B-ADB0-70EC04B09A1E}" type="presOf" srcId="{7AC7900B-2C5B-4580-AFFC-F3B53E9F2579}" destId="{3C7ECAB4-394C-47B7-AD2C-2160D738B5B7}" srcOrd="0" destOrd="0" presId="urn:microsoft.com/office/officeart/2005/8/layout/cycle8"/>
    <dgm:cxn modelId="{8A287E5E-FA6A-4214-A72C-8E4CC3A78CAF}" type="presOf" srcId="{49C596D6-F656-4941-AF4C-6610B0946212}" destId="{FFD2C33A-47FE-4D00-9DAA-DA18E33E7524}" srcOrd="1" destOrd="0" presId="urn:microsoft.com/office/officeart/2005/8/layout/cycle8"/>
    <dgm:cxn modelId="{D1F60761-565D-4555-A647-9A40021EEC82}" type="presOf" srcId="{7AC7900B-2C5B-4580-AFFC-F3B53E9F2579}" destId="{3B437DC4-B268-43C7-9259-06055634F5CF}" srcOrd="1" destOrd="0" presId="urn:microsoft.com/office/officeart/2005/8/layout/cycle8"/>
    <dgm:cxn modelId="{A55F894D-4527-4D10-AF14-6345BD3BB25F}" srcId="{45834498-51AD-4D10-9DA0-B4FAE6FB143D}" destId="{BC957A9F-B0F6-49CB-9EAF-2040310E70B4}" srcOrd="2" destOrd="0" parTransId="{FEA43A34-D165-4E2D-A3FE-05B56A74A213}" sibTransId="{5F1883BE-9CE9-4539-BDC6-C4D91FB331B7}"/>
    <dgm:cxn modelId="{CB60D777-517A-4471-946E-EBA859503E77}" type="presOf" srcId="{BC957A9F-B0F6-49CB-9EAF-2040310E70B4}" destId="{953277D7-6D9D-4F71-A0EC-B623054473B5}" srcOrd="1" destOrd="0" presId="urn:microsoft.com/office/officeart/2005/8/layout/cycle8"/>
    <dgm:cxn modelId="{A5814C79-6EF3-4C91-88B2-5491A778E21D}" type="presOf" srcId="{BC957A9F-B0F6-49CB-9EAF-2040310E70B4}" destId="{1B94C35B-CD4D-4EE6-857A-C5B4FD5DE94B}" srcOrd="0" destOrd="0" presId="urn:microsoft.com/office/officeart/2005/8/layout/cycle8"/>
    <dgm:cxn modelId="{C05C2199-E84C-4C4C-B5B3-15927FF213E9}" srcId="{45834498-51AD-4D10-9DA0-B4FAE6FB143D}" destId="{7AC7900B-2C5B-4580-AFFC-F3B53E9F2579}" srcOrd="0" destOrd="0" parTransId="{6A8996FB-E1E3-499F-A0FF-F54685E0169D}" sibTransId="{A19AE192-F5C6-4A40-9832-DD14DECA3A55}"/>
    <dgm:cxn modelId="{636CEBA8-897E-417B-AC71-647810EF1C81}" type="presOf" srcId="{45834498-51AD-4D10-9DA0-B4FAE6FB143D}" destId="{5FB14AC5-F481-4693-A641-9865ED09911C}" srcOrd="0" destOrd="0" presId="urn:microsoft.com/office/officeart/2005/8/layout/cycle8"/>
    <dgm:cxn modelId="{B46C63DB-6447-4D4D-848D-959D71E206D3}" type="presOf" srcId="{49C596D6-F656-4941-AF4C-6610B0946212}" destId="{5C1CED5A-711C-45F5-83E6-CF8EEDB9D615}" srcOrd="0" destOrd="0" presId="urn:microsoft.com/office/officeart/2005/8/layout/cycle8"/>
    <dgm:cxn modelId="{D4DF07E3-7567-4A3E-96D2-34EA3E2FC899}" srcId="{45834498-51AD-4D10-9DA0-B4FAE6FB143D}" destId="{49C596D6-F656-4941-AF4C-6610B0946212}" srcOrd="1" destOrd="0" parTransId="{886C91E9-9538-4254-9580-021109967A74}" sibTransId="{38CD563C-5646-4D89-86BE-8AF035CA0256}"/>
    <dgm:cxn modelId="{F745B6D2-0256-42A6-B755-2D315DAC3F56}" type="presParOf" srcId="{5FB14AC5-F481-4693-A641-9865ED09911C}" destId="{3C7ECAB4-394C-47B7-AD2C-2160D738B5B7}" srcOrd="0" destOrd="0" presId="urn:microsoft.com/office/officeart/2005/8/layout/cycle8"/>
    <dgm:cxn modelId="{1BA5A423-783C-45BE-97A5-4F3E63D3012B}" type="presParOf" srcId="{5FB14AC5-F481-4693-A641-9865ED09911C}" destId="{2213759A-BEAB-49EB-BC72-B320CDC608B0}" srcOrd="1" destOrd="0" presId="urn:microsoft.com/office/officeart/2005/8/layout/cycle8"/>
    <dgm:cxn modelId="{DE2904DE-5445-47CC-A69D-71FA9EFA6B68}" type="presParOf" srcId="{5FB14AC5-F481-4693-A641-9865ED09911C}" destId="{5E954EFB-00CB-4CF8-8A05-908F10DC2326}" srcOrd="2" destOrd="0" presId="urn:microsoft.com/office/officeart/2005/8/layout/cycle8"/>
    <dgm:cxn modelId="{ED882B21-2F35-4A03-A2D0-801BF03641A2}" type="presParOf" srcId="{5FB14AC5-F481-4693-A641-9865ED09911C}" destId="{3B437DC4-B268-43C7-9259-06055634F5CF}" srcOrd="3" destOrd="0" presId="urn:microsoft.com/office/officeart/2005/8/layout/cycle8"/>
    <dgm:cxn modelId="{77CCD4ED-ED1F-47B5-A34F-4E38B3F78647}" type="presParOf" srcId="{5FB14AC5-F481-4693-A641-9865ED09911C}" destId="{5C1CED5A-711C-45F5-83E6-CF8EEDB9D615}" srcOrd="4" destOrd="0" presId="urn:microsoft.com/office/officeart/2005/8/layout/cycle8"/>
    <dgm:cxn modelId="{82A0369A-53FC-460F-ACFF-8FE90B51E11F}" type="presParOf" srcId="{5FB14AC5-F481-4693-A641-9865ED09911C}" destId="{53536AF1-78EA-4934-B199-47BAE90E1543}" srcOrd="5" destOrd="0" presId="urn:microsoft.com/office/officeart/2005/8/layout/cycle8"/>
    <dgm:cxn modelId="{AB7CC870-D7B9-460F-A8C7-62D1EB1F6CDE}" type="presParOf" srcId="{5FB14AC5-F481-4693-A641-9865ED09911C}" destId="{A6515BCB-C56C-4FE2-937E-11FDADE1535F}" srcOrd="6" destOrd="0" presId="urn:microsoft.com/office/officeart/2005/8/layout/cycle8"/>
    <dgm:cxn modelId="{81FF8942-928E-4B85-A796-94294CB46A86}" type="presParOf" srcId="{5FB14AC5-F481-4693-A641-9865ED09911C}" destId="{FFD2C33A-47FE-4D00-9DAA-DA18E33E7524}" srcOrd="7" destOrd="0" presId="urn:microsoft.com/office/officeart/2005/8/layout/cycle8"/>
    <dgm:cxn modelId="{794BD502-65BA-40AC-8DF3-BF091C2E97FF}" type="presParOf" srcId="{5FB14AC5-F481-4693-A641-9865ED09911C}" destId="{1B94C35B-CD4D-4EE6-857A-C5B4FD5DE94B}" srcOrd="8" destOrd="0" presId="urn:microsoft.com/office/officeart/2005/8/layout/cycle8"/>
    <dgm:cxn modelId="{6604C324-BC56-40FC-9014-704542C24078}" type="presParOf" srcId="{5FB14AC5-F481-4693-A641-9865ED09911C}" destId="{901A2CD1-7E5A-4FBE-8661-F923D60C0F89}" srcOrd="9" destOrd="0" presId="urn:microsoft.com/office/officeart/2005/8/layout/cycle8"/>
    <dgm:cxn modelId="{25EC6F5C-852B-43FB-87BE-FA07DCF1F3AF}" type="presParOf" srcId="{5FB14AC5-F481-4693-A641-9865ED09911C}" destId="{E4E580D2-8A9E-4755-AA9A-553209BC2802}" srcOrd="10" destOrd="0" presId="urn:microsoft.com/office/officeart/2005/8/layout/cycle8"/>
    <dgm:cxn modelId="{E4FA560B-51B2-4D53-A733-3AC4D0BD29D8}" type="presParOf" srcId="{5FB14AC5-F481-4693-A641-9865ED09911C}" destId="{953277D7-6D9D-4F71-A0EC-B623054473B5}" srcOrd="11" destOrd="0" presId="urn:microsoft.com/office/officeart/2005/8/layout/cycle8"/>
    <dgm:cxn modelId="{6B97EC2C-63AB-47D6-A5FA-1F2871B47CA8}" type="presParOf" srcId="{5FB14AC5-F481-4693-A641-9865ED09911C}" destId="{B4007008-B393-4A78-9BE8-F36C0747EFBE}" srcOrd="12" destOrd="0" presId="urn:microsoft.com/office/officeart/2005/8/layout/cycle8"/>
    <dgm:cxn modelId="{A8A27BE0-41FB-41EF-BB9F-F3170C08CA8F}" type="presParOf" srcId="{5FB14AC5-F481-4693-A641-9865ED09911C}" destId="{7CE95C14-7D2C-4999-8D02-33840EF5EE21}" srcOrd="13" destOrd="0" presId="urn:microsoft.com/office/officeart/2005/8/layout/cycle8"/>
    <dgm:cxn modelId="{32954B9D-A56B-42DF-8757-A39998B71FC4}" type="presParOf" srcId="{5FB14AC5-F481-4693-A641-9865ED09911C}" destId="{7D106409-EFCD-42B6-B8F0-99E0963AB76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CAB4-394C-47B7-AD2C-2160D738B5B7}">
      <dsp:nvSpPr>
        <dsp:cNvPr id="0" name=""/>
        <dsp:cNvSpPr/>
      </dsp:nvSpPr>
      <dsp:spPr>
        <a:xfrm>
          <a:off x="1203589" y="228830"/>
          <a:ext cx="2957188" cy="295718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Culture &amp; Behaviours</a:t>
          </a:r>
        </a:p>
      </dsp:txBody>
      <dsp:txXfrm>
        <a:off x="2762098" y="855472"/>
        <a:ext cx="1056138" cy="880115"/>
      </dsp:txXfrm>
    </dsp:sp>
    <dsp:sp modelId="{5C1CED5A-711C-45F5-83E6-CF8EEDB9D615}">
      <dsp:nvSpPr>
        <dsp:cNvPr id="0" name=""/>
        <dsp:cNvSpPr/>
      </dsp:nvSpPr>
      <dsp:spPr>
        <a:xfrm>
          <a:off x="1142685" y="334443"/>
          <a:ext cx="2957188" cy="2957188"/>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Delivery &amp; Performance</a:t>
          </a:r>
        </a:p>
      </dsp:txBody>
      <dsp:txXfrm>
        <a:off x="1846778" y="2253095"/>
        <a:ext cx="1584207" cy="774501"/>
      </dsp:txXfrm>
    </dsp:sp>
    <dsp:sp modelId="{1B94C35B-CD4D-4EE6-857A-C5B4FD5DE94B}">
      <dsp:nvSpPr>
        <dsp:cNvPr id="0" name=""/>
        <dsp:cNvSpPr/>
      </dsp:nvSpPr>
      <dsp:spPr>
        <a:xfrm>
          <a:off x="1081781" y="228830"/>
          <a:ext cx="2957188" cy="295718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Reputation &amp; Brand</a:t>
          </a:r>
        </a:p>
      </dsp:txBody>
      <dsp:txXfrm>
        <a:off x="1424322" y="855472"/>
        <a:ext cx="1056138" cy="880115"/>
      </dsp:txXfrm>
    </dsp:sp>
    <dsp:sp modelId="{B4007008-B393-4A78-9BE8-F36C0747EFBE}">
      <dsp:nvSpPr>
        <dsp:cNvPr id="0" name=""/>
        <dsp:cNvSpPr/>
      </dsp:nvSpPr>
      <dsp:spPr>
        <a:xfrm>
          <a:off x="1020770" y="45765"/>
          <a:ext cx="3323316" cy="33233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E95C14-7D2C-4999-8D02-33840EF5EE21}">
      <dsp:nvSpPr>
        <dsp:cNvPr id="0" name=""/>
        <dsp:cNvSpPr/>
      </dsp:nvSpPr>
      <dsp:spPr>
        <a:xfrm>
          <a:off x="959621" y="151192"/>
          <a:ext cx="3323316" cy="33233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106409-EFCD-42B6-B8F0-99E0963AB76D}">
      <dsp:nvSpPr>
        <dsp:cNvPr id="0" name=""/>
        <dsp:cNvSpPr/>
      </dsp:nvSpPr>
      <dsp:spPr>
        <a:xfrm>
          <a:off x="898473" y="45765"/>
          <a:ext cx="3323316" cy="33233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6332"/>
          </a:xfrm>
          <a:prstGeom prst="rect">
            <a:avLst/>
          </a:prstGeom>
        </p:spPr>
        <p:txBody>
          <a:bodyPr vert="horz" lIns="91431" tIns="45715" rIns="91431" bIns="45715" rtlCol="0"/>
          <a:lstStyle>
            <a:lvl1pPr algn="r">
              <a:defRPr sz="1200"/>
            </a:lvl1pPr>
          </a:lstStyle>
          <a:p>
            <a:fld id="{87E39320-168C-43FB-82FA-D49135FCA8F6}" type="datetimeFigureOut">
              <a:rPr lang="en-GB" smtClean="0"/>
              <a:pPr/>
              <a:t>17/02/2023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6CFEF475-788B-4738-8A3D-96D3A54FF0AC}" type="slidenum">
              <a:rPr lang="en-GB" smtClean="0"/>
              <a:pPr/>
              <a:t>‹#›</a:t>
            </a:fld>
            <a:endParaRPr lang="en-GB"/>
          </a:p>
        </p:txBody>
      </p:sp>
    </p:spTree>
    <p:extLst>
      <p:ext uri="{BB962C8B-B14F-4D97-AF65-F5344CB8AC3E}">
        <p14:creationId xmlns:p14="http://schemas.microsoft.com/office/powerpoint/2010/main" val="2421629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D74F0A2D-951C-4404-82A9-07B0A128A1A1}" type="datetimeFigureOut">
              <a:rPr lang="en-GB" smtClean="0"/>
              <a:pPr/>
              <a:t>17/02/2023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5C9E503D-D030-4787-B9C0-A2215136D651}" type="slidenum">
              <a:rPr lang="en-GB" smtClean="0"/>
              <a:pPr/>
              <a:t>‹#›</a:t>
            </a:fld>
            <a:endParaRPr lang="en-GB"/>
          </a:p>
        </p:txBody>
      </p:sp>
    </p:spTree>
    <p:extLst>
      <p:ext uri="{BB962C8B-B14F-4D97-AF65-F5344CB8AC3E}">
        <p14:creationId xmlns:p14="http://schemas.microsoft.com/office/powerpoint/2010/main" val="9380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1</a:t>
            </a:fld>
            <a:endParaRPr lang="en-GB"/>
          </a:p>
        </p:txBody>
      </p:sp>
    </p:spTree>
    <p:extLst>
      <p:ext uri="{BB962C8B-B14F-4D97-AF65-F5344CB8AC3E}">
        <p14:creationId xmlns:p14="http://schemas.microsoft.com/office/powerpoint/2010/main" val="114296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Bottom 15 statements, again any patterns or themes?</a:t>
            </a:r>
          </a:p>
          <a:p>
            <a:endParaRPr lang="en-GB" dirty="0"/>
          </a:p>
          <a:p>
            <a:r>
              <a:rPr lang="en-GB" dirty="0"/>
              <a:t>Tools and resources, technology, knowledge of aims, goals, objectives, priorities. </a:t>
            </a:r>
          </a:p>
          <a:p>
            <a:endParaRPr lang="en-GB" dirty="0"/>
          </a:p>
          <a:p>
            <a:r>
              <a:rPr lang="en-GB" dirty="0"/>
              <a:t>Coaching, involvement in new ideas, resolving under performance. </a:t>
            </a:r>
          </a:p>
          <a:p>
            <a:endParaRPr lang="en-GB" dirty="0"/>
          </a:p>
          <a:p>
            <a:r>
              <a:rPr lang="en-GB" dirty="0"/>
              <a:t>Relationship with other teams.</a:t>
            </a:r>
          </a:p>
        </p:txBody>
      </p:sp>
      <p:sp>
        <p:nvSpPr>
          <p:cNvPr id="4" name="Slide Number Placeholder 3"/>
          <p:cNvSpPr>
            <a:spLocks noGrp="1"/>
          </p:cNvSpPr>
          <p:nvPr>
            <p:ph type="sldNum" sz="quarter" idx="5"/>
          </p:nvPr>
        </p:nvSpPr>
        <p:spPr/>
        <p:txBody>
          <a:bodyPr/>
          <a:lstStyle/>
          <a:p>
            <a:fld id="{5C9E503D-D030-4787-B9C0-A2215136D651}" type="slidenum">
              <a:rPr lang="en-GB" smtClean="0"/>
              <a:pPr/>
              <a:t>12</a:t>
            </a:fld>
            <a:endParaRPr lang="en-GB"/>
          </a:p>
        </p:txBody>
      </p:sp>
    </p:spTree>
    <p:extLst>
      <p:ext uri="{BB962C8B-B14F-4D97-AF65-F5344CB8AC3E}">
        <p14:creationId xmlns:p14="http://schemas.microsoft.com/office/powerpoint/2010/main" val="209210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14</a:t>
            </a:fld>
            <a:endParaRPr lang="en-GB"/>
          </a:p>
        </p:txBody>
      </p:sp>
    </p:spTree>
    <p:extLst>
      <p:ext uri="{BB962C8B-B14F-4D97-AF65-F5344CB8AC3E}">
        <p14:creationId xmlns:p14="http://schemas.microsoft.com/office/powerpoint/2010/main" val="346004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way we do things around here – operational as well as leadership / people emphasis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Also Scoring places emphasis on consistency – in how we do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Key to success is how people become involved in a continuous improvement cycle</a:t>
            </a:r>
          </a:p>
          <a:p>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2</a:t>
            </a:fld>
            <a:endParaRPr lang="en-GB"/>
          </a:p>
        </p:txBody>
      </p:sp>
    </p:spTree>
    <p:extLst>
      <p:ext uri="{BB962C8B-B14F-4D97-AF65-F5344CB8AC3E}">
        <p14:creationId xmlns:p14="http://schemas.microsoft.com/office/powerpoint/2010/main" val="233868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for 3 weeks in Oct a 63% response rate is fantastic. I actually had a hopped we would hit 70% but maybe next year. </a:t>
            </a:r>
            <a:r>
              <a:rPr lang="en-GB" b="0" i="0" dirty="0">
                <a:solidFill>
                  <a:srgbClr val="000000"/>
                </a:solidFill>
                <a:effectLst/>
                <a:latin typeface="Arial" panose="020B0604020202020204" pitchFamily="34" charset="0"/>
              </a:rPr>
              <a:t>Generally, employee survey participation rates fall between the 65-85%</a:t>
            </a:r>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3</a:t>
            </a:fld>
            <a:endParaRPr lang="en-GB"/>
          </a:p>
        </p:txBody>
      </p:sp>
    </p:spTree>
    <p:extLst>
      <p:ext uri="{BB962C8B-B14F-4D97-AF65-F5344CB8AC3E}">
        <p14:creationId xmlns:p14="http://schemas.microsoft.com/office/powerpoint/2010/main" val="36386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scores are arrived at by weighting the different responses: Always=1, Mostly=0.6,  Sometimes= 0.3, Rarely = 0.1 and Never = 0 and multiplying these by the % responding with each option.</a:t>
            </a:r>
          </a:p>
          <a:p>
            <a:pPr algn="l"/>
            <a:endParaRPr lang="en-GB" dirty="0"/>
          </a:p>
          <a:p>
            <a:pPr algn="l"/>
            <a:r>
              <a:rPr lang="en-GB" dirty="0"/>
              <a:t>Since starting the survey in 2019 the Cultural score has gradually increased, possibly despite of, or perhaps because of, Covid and the way BrisDoc as an employer and managers and colleagues responded. So it’s a journey and we are in the Clearly the best space and further improvement may be more difficult as there is less obvious things we can do that will have a significant impact.</a:t>
            </a:r>
          </a:p>
          <a:p>
            <a:pPr algn="l"/>
            <a:endParaRPr lang="en-GB" sz="12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C9E503D-D030-4787-B9C0-A2215136D651}" type="slidenum">
              <a:rPr lang="en-GB" smtClean="0"/>
              <a:pPr/>
              <a:t>4</a:t>
            </a:fld>
            <a:endParaRPr lang="en-GB"/>
          </a:p>
        </p:txBody>
      </p:sp>
    </p:spTree>
    <p:extLst>
      <p:ext uri="{BB962C8B-B14F-4D97-AF65-F5344CB8AC3E}">
        <p14:creationId xmlns:p14="http://schemas.microsoft.com/office/powerpoint/2010/main" val="205122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People is once again the highest scored value reflecting our culture, wellbeing focus, Our Resources is the lowest scored value as it was last year. This reflects two things – IT and number of people. But all values are actually strong at or above the ‘Clearly the best’ benchmarking from Learnership.</a:t>
            </a:r>
          </a:p>
        </p:txBody>
      </p:sp>
      <p:sp>
        <p:nvSpPr>
          <p:cNvPr id="4" name="Slide Number Placeholder 3"/>
          <p:cNvSpPr>
            <a:spLocks noGrp="1"/>
          </p:cNvSpPr>
          <p:nvPr>
            <p:ph type="sldNum" sz="quarter" idx="5"/>
          </p:nvPr>
        </p:nvSpPr>
        <p:spPr/>
        <p:txBody>
          <a:bodyPr/>
          <a:lstStyle/>
          <a:p>
            <a:fld id="{5C9E503D-D030-4787-B9C0-A2215136D651}" type="slidenum">
              <a:rPr lang="en-GB" smtClean="0"/>
              <a:pPr/>
              <a:t>5</a:t>
            </a:fld>
            <a:endParaRPr lang="en-GB"/>
          </a:p>
        </p:txBody>
      </p:sp>
    </p:spTree>
    <p:extLst>
      <p:ext uri="{BB962C8B-B14F-4D97-AF65-F5344CB8AC3E}">
        <p14:creationId xmlns:p14="http://schemas.microsoft.com/office/powerpoint/2010/main" val="297382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About how involved you have been  from the 2021 survey. We saw an increase in the regular feedback and involved in actions from 32% to 38% but this could be much higher. </a:t>
            </a:r>
          </a:p>
          <a:p>
            <a:endParaRPr lang="en-GB" dirty="0"/>
          </a:p>
          <a:p>
            <a:r>
              <a:rPr lang="en-GB" dirty="0"/>
              <a:t>The groups responding with Green: regular involvement and feedback is above 80.</a:t>
            </a:r>
          </a:p>
          <a:p>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6</a:t>
            </a:fld>
            <a:endParaRPr lang="en-GB"/>
          </a:p>
        </p:txBody>
      </p:sp>
    </p:spTree>
    <p:extLst>
      <p:ext uri="{BB962C8B-B14F-4D97-AF65-F5344CB8AC3E}">
        <p14:creationId xmlns:p14="http://schemas.microsoft.com/office/powerpoint/2010/main" val="274808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Leaders of leaders the belief has increased from 77% to 87% but dropped for Team leaders from 62% to 57% although that drop just increased the few actions.. It remained the same for team members.</a:t>
            </a:r>
          </a:p>
          <a:p>
            <a:endParaRPr lang="en-GB" dirty="0"/>
          </a:p>
          <a:p>
            <a:r>
              <a:rPr lang="en-GB" dirty="0"/>
              <a:t>Again the green belief in regular involvement and feedback is much higher.</a:t>
            </a:r>
          </a:p>
          <a:p>
            <a:endParaRPr lang="en-GB" dirty="0"/>
          </a:p>
          <a:p>
            <a:r>
              <a:rPr lang="en-GB" dirty="0"/>
              <a:t>The simple message behind this is the more feedback and involvement the better the culture. </a:t>
            </a:r>
          </a:p>
        </p:txBody>
      </p:sp>
      <p:sp>
        <p:nvSpPr>
          <p:cNvPr id="4" name="Slide Number Placeholder 3"/>
          <p:cNvSpPr>
            <a:spLocks noGrp="1"/>
          </p:cNvSpPr>
          <p:nvPr>
            <p:ph type="sldNum" sz="quarter" idx="5"/>
          </p:nvPr>
        </p:nvSpPr>
        <p:spPr/>
        <p:txBody>
          <a:bodyPr/>
          <a:lstStyle/>
          <a:p>
            <a:fld id="{5C9E503D-D030-4787-B9C0-A2215136D651}" type="slidenum">
              <a:rPr lang="en-GB" smtClean="0"/>
              <a:pPr/>
              <a:t>7</a:t>
            </a:fld>
            <a:endParaRPr lang="en-GB"/>
          </a:p>
        </p:txBody>
      </p:sp>
    </p:spTree>
    <p:extLst>
      <p:ext uri="{BB962C8B-B14F-4D97-AF65-F5344CB8AC3E}">
        <p14:creationId xmlns:p14="http://schemas.microsoft.com/office/powerpoint/2010/main" val="396554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F57"/>
                </a:solidFill>
                <a:effectLst/>
                <a:latin typeface="Arial" panose="020B0604020202020204" pitchFamily="34" charset="0"/>
              </a:rPr>
              <a:t>eNPS is Employee Net Promoter Score. It measures how strongly employees would advocate and promote BrisDoc as a place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D2F5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F57"/>
                </a:solidFill>
                <a:effectLst/>
                <a:latin typeface="Arial" panose="020B0604020202020204" pitchFamily="34" charset="0"/>
              </a:rPr>
              <a:t>Possible eNPS scores range from -100 to 100. Suitable benchmark values vary by industry and company sizes, but 10-30 is typically considered a “good” eNPS score. The threshold for an “excellent score” is typically between 50 and 70. A score above 80 is likely to be in the very top percentages in almost any industry or sector.</a:t>
            </a:r>
            <a:endParaRPr lang="en-GB" dirty="0"/>
          </a:p>
          <a:p>
            <a:endParaRPr lang="en-GB" dirty="0"/>
          </a:p>
        </p:txBody>
      </p:sp>
      <p:sp>
        <p:nvSpPr>
          <p:cNvPr id="4" name="Slide Number Placeholder 3"/>
          <p:cNvSpPr>
            <a:spLocks noGrp="1"/>
          </p:cNvSpPr>
          <p:nvPr>
            <p:ph type="sldNum" sz="quarter" idx="5"/>
          </p:nvPr>
        </p:nvSpPr>
        <p:spPr/>
        <p:txBody>
          <a:bodyPr/>
          <a:lstStyle/>
          <a:p>
            <a:fld id="{5C9E503D-D030-4787-B9C0-A2215136D651}" type="slidenum">
              <a:rPr lang="en-GB" smtClean="0"/>
              <a:pPr/>
              <a:t>10</a:t>
            </a:fld>
            <a:endParaRPr lang="en-GB"/>
          </a:p>
        </p:txBody>
      </p:sp>
    </p:spTree>
    <p:extLst>
      <p:ext uri="{BB962C8B-B14F-4D97-AF65-F5344CB8AC3E}">
        <p14:creationId xmlns:p14="http://schemas.microsoft.com/office/powerpoint/2010/main" val="14955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15 statements at BrisDoc level – any patterns, themes?</a:t>
            </a:r>
          </a:p>
          <a:p>
            <a:endParaRPr lang="en-GB" dirty="0"/>
          </a:p>
          <a:p>
            <a:r>
              <a:rPr lang="en-GB" dirty="0"/>
              <a:t>Safe, inclusive, genuine, supportive, respectful, </a:t>
            </a:r>
          </a:p>
          <a:p>
            <a:endParaRPr lang="en-GB" dirty="0"/>
          </a:p>
          <a:p>
            <a:r>
              <a:rPr lang="en-GB" dirty="0"/>
              <a:t>Relationship with manager and team</a:t>
            </a:r>
          </a:p>
        </p:txBody>
      </p:sp>
      <p:sp>
        <p:nvSpPr>
          <p:cNvPr id="4" name="Slide Number Placeholder 3"/>
          <p:cNvSpPr>
            <a:spLocks noGrp="1"/>
          </p:cNvSpPr>
          <p:nvPr>
            <p:ph type="sldNum" sz="quarter" idx="5"/>
          </p:nvPr>
        </p:nvSpPr>
        <p:spPr/>
        <p:txBody>
          <a:bodyPr/>
          <a:lstStyle/>
          <a:p>
            <a:fld id="{5C9E503D-D030-4787-B9C0-A2215136D651}" type="slidenum">
              <a:rPr lang="en-GB" smtClean="0"/>
              <a:pPr/>
              <a:t>11</a:t>
            </a:fld>
            <a:endParaRPr lang="en-GB"/>
          </a:p>
        </p:txBody>
      </p:sp>
    </p:spTree>
    <p:extLst>
      <p:ext uri="{BB962C8B-B14F-4D97-AF65-F5344CB8AC3E}">
        <p14:creationId xmlns:p14="http://schemas.microsoft.com/office/powerpoint/2010/main" val="401629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218265-08AD-4BA7-A9FC-31550E31C845}"/>
              </a:ext>
            </a:extLst>
          </p:cNvPr>
          <p:cNvSpPr/>
          <p:nvPr userDrawn="1"/>
        </p:nvSpPr>
        <p:spPr>
          <a:xfrm>
            <a:off x="0" y="0"/>
            <a:ext cx="9144000" cy="2615978"/>
          </a:xfrm>
          <a:prstGeom prst="rect">
            <a:avLst/>
          </a:prstGeom>
          <a:solidFill>
            <a:srgbClr val="2377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5B155E6D-9D66-4B12-9C2D-C97542A208CC}"/>
              </a:ext>
            </a:extLst>
          </p:cNvPr>
          <p:cNvSpPr>
            <a:spLocks noGrp="1"/>
          </p:cNvSpPr>
          <p:nvPr>
            <p:ph type="title" idx="4294967295"/>
          </p:nvPr>
        </p:nvSpPr>
        <p:spPr>
          <a:xfrm>
            <a:off x="179512" y="5013176"/>
            <a:ext cx="8784976" cy="1512168"/>
          </a:xfrm>
          <a:prstGeom prst="rect">
            <a:avLst/>
          </a:prstGeom>
        </p:spPr>
        <p:txBody>
          <a:bodyPr/>
          <a:lstStyle/>
          <a:p>
            <a:r>
              <a:rPr lang="en-GB" dirty="0">
                <a:solidFill>
                  <a:srgbClr val="237777"/>
                </a:solidFill>
                <a:latin typeface="Bree Serif" panose="02000503040000020004" pitchFamily="2" charset="0"/>
              </a:rPr>
              <a:t>Presentation 1</a:t>
            </a:r>
          </a:p>
        </p:txBody>
      </p:sp>
      <p:pic>
        <p:nvPicPr>
          <p:cNvPr id="23" name="Picture 22">
            <a:extLst>
              <a:ext uri="{FF2B5EF4-FFF2-40B4-BE49-F238E27FC236}">
                <a16:creationId xmlns:a16="http://schemas.microsoft.com/office/drawing/2014/main" id="{05387A0E-B32C-4086-A4F4-355196F69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925" y="335661"/>
            <a:ext cx="3238150" cy="1338078"/>
          </a:xfrm>
          <a:prstGeom prst="rect">
            <a:avLst/>
          </a:prstGeom>
        </p:spPr>
      </p:pic>
    </p:spTree>
    <p:extLst>
      <p:ext uri="{BB962C8B-B14F-4D97-AF65-F5344CB8AC3E}">
        <p14:creationId xmlns:p14="http://schemas.microsoft.com/office/powerpoint/2010/main" val="2644773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Graphic 24">
            <a:extLst>
              <a:ext uri="{FF2B5EF4-FFF2-40B4-BE49-F238E27FC236}">
                <a16:creationId xmlns:a16="http://schemas.microsoft.com/office/drawing/2014/main" id="{7A6EB488-C1A1-30A6-286D-61390D60CA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394" y="138788"/>
            <a:ext cx="3550689" cy="442827"/>
          </a:xfrm>
          <a:prstGeom prst="rect">
            <a:avLst/>
          </a:prstGeom>
        </p:spPr>
      </p:pic>
      <p:grpSp>
        <p:nvGrpSpPr>
          <p:cNvPr id="4" name="Group 3">
            <a:extLst>
              <a:ext uri="{FF2B5EF4-FFF2-40B4-BE49-F238E27FC236}">
                <a16:creationId xmlns:a16="http://schemas.microsoft.com/office/drawing/2014/main" id="{2618C464-EC85-1BD9-F38C-79FD97CACB01}"/>
              </a:ext>
            </a:extLst>
          </p:cNvPr>
          <p:cNvGrpSpPr/>
          <p:nvPr userDrawn="1"/>
        </p:nvGrpSpPr>
        <p:grpSpPr>
          <a:xfrm>
            <a:off x="1" y="6579224"/>
            <a:ext cx="9144000" cy="279975"/>
            <a:chOff x="0" y="6578025"/>
            <a:chExt cx="9313877" cy="279975"/>
          </a:xfrm>
        </p:grpSpPr>
        <p:sp>
          <p:nvSpPr>
            <p:cNvPr id="5" name="TextBox 4"/>
            <p:cNvSpPr txBox="1"/>
            <p:nvPr/>
          </p:nvSpPr>
          <p:spPr>
            <a:xfrm>
              <a:off x="0" y="6578025"/>
              <a:ext cx="1863077" cy="279975"/>
            </a:xfrm>
            <a:prstGeom prst="rect">
              <a:avLst/>
            </a:prstGeom>
            <a:solidFill>
              <a:srgbClr val="16776D"/>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Patient</a:t>
              </a:r>
              <a:endParaRPr lang="en-GB" b="0">
                <a:latin typeface="Bree Serif" panose="02000503040000020004" pitchFamily="2" charset="77"/>
              </a:endParaRPr>
            </a:p>
          </p:txBody>
        </p:sp>
        <p:sp>
          <p:nvSpPr>
            <p:cNvPr id="6" name="TextBox 5"/>
            <p:cNvSpPr txBox="1"/>
            <p:nvPr/>
          </p:nvSpPr>
          <p:spPr>
            <a:xfrm>
              <a:off x="1863077" y="6578025"/>
              <a:ext cx="1863077" cy="279975"/>
            </a:xfrm>
            <a:prstGeom prst="rect">
              <a:avLst/>
            </a:prstGeom>
            <a:solidFill>
              <a:srgbClr val="B32890"/>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People</a:t>
              </a:r>
              <a:endParaRPr lang="en-GB" b="0">
                <a:latin typeface="Bree Serif" panose="02000503040000020004" pitchFamily="2" charset="77"/>
              </a:endParaRPr>
            </a:p>
          </p:txBody>
        </p:sp>
        <p:sp>
          <p:nvSpPr>
            <p:cNvPr id="7" name="TextBox 6"/>
            <p:cNvSpPr txBox="1"/>
            <p:nvPr/>
          </p:nvSpPr>
          <p:spPr>
            <a:xfrm>
              <a:off x="3726154" y="6578025"/>
              <a:ext cx="1863077" cy="279975"/>
            </a:xfrm>
            <a:prstGeom prst="rect">
              <a:avLst/>
            </a:prstGeom>
            <a:solidFill>
              <a:srgbClr val="652D88"/>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Services</a:t>
              </a:r>
              <a:endParaRPr lang="en-GB" b="0">
                <a:latin typeface="Bree Serif" panose="02000503040000020004" pitchFamily="2" charset="77"/>
              </a:endParaRPr>
            </a:p>
          </p:txBody>
        </p:sp>
        <p:sp>
          <p:nvSpPr>
            <p:cNvPr id="8" name="TextBox 7"/>
            <p:cNvSpPr txBox="1"/>
            <p:nvPr/>
          </p:nvSpPr>
          <p:spPr>
            <a:xfrm>
              <a:off x="5589231" y="6578025"/>
              <a:ext cx="1863077" cy="279975"/>
            </a:xfrm>
            <a:prstGeom prst="rect">
              <a:avLst/>
            </a:prstGeom>
            <a:solidFill>
              <a:srgbClr val="384EA3"/>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Resources</a:t>
              </a:r>
              <a:endParaRPr lang="en-GB" sz="1400" b="0">
                <a:latin typeface="Bree Serif" panose="02000503040000020004" pitchFamily="2" charset="77"/>
              </a:endParaRPr>
            </a:p>
          </p:txBody>
        </p:sp>
        <p:sp>
          <p:nvSpPr>
            <p:cNvPr id="9" name="TextBox 8">
              <a:extLst>
                <a:ext uri="{FF2B5EF4-FFF2-40B4-BE49-F238E27FC236}">
                  <a16:creationId xmlns:a16="http://schemas.microsoft.com/office/drawing/2014/main" id="{75C7D513-6859-F2BF-7D84-190E793CFA96}"/>
                </a:ext>
              </a:extLst>
            </p:cNvPr>
            <p:cNvSpPr txBox="1"/>
            <p:nvPr userDrawn="1"/>
          </p:nvSpPr>
          <p:spPr>
            <a:xfrm>
              <a:off x="7450800" y="6578025"/>
              <a:ext cx="1863077" cy="279975"/>
            </a:xfrm>
            <a:prstGeom prst="rect">
              <a:avLst/>
            </a:prstGeom>
            <a:solidFill>
              <a:srgbClr val="C8581A"/>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Social Impact</a:t>
              </a:r>
              <a:endParaRPr lang="en-GB" b="0">
                <a:latin typeface="Bree Serif" panose="02000503040000020004" pitchFamily="2" charset="77"/>
              </a:endParaRPr>
            </a:p>
          </p:txBody>
        </p:sp>
      </p:grpSp>
      <p:pic>
        <p:nvPicPr>
          <p:cNvPr id="10" name="Picture 9">
            <a:extLst>
              <a:ext uri="{FF2B5EF4-FFF2-40B4-BE49-F238E27FC236}">
                <a16:creationId xmlns:a16="http://schemas.microsoft.com/office/drawing/2014/main" id="{2E38D666-7B89-A9B9-47BB-183473541F75}"/>
              </a:ext>
            </a:extLst>
          </p:cNvPr>
          <p:cNvPicPr>
            <a:picLocks noChangeAspect="1"/>
          </p:cNvPicPr>
          <p:nvPr userDrawn="1"/>
        </p:nvPicPr>
        <p:blipFill>
          <a:blip r:embed="rId4"/>
          <a:stretch>
            <a:fillRect/>
          </a:stretch>
        </p:blipFill>
        <p:spPr>
          <a:xfrm>
            <a:off x="6486477" y="224968"/>
            <a:ext cx="2408129" cy="713294"/>
          </a:xfrm>
          <a:prstGeom prst="rect">
            <a:avLst/>
          </a:prstGeom>
        </p:spPr>
      </p:pic>
    </p:spTree>
    <p:extLst>
      <p:ext uri="{BB962C8B-B14F-4D97-AF65-F5344CB8AC3E}">
        <p14:creationId xmlns:p14="http://schemas.microsoft.com/office/powerpoint/2010/main" val="3469579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Graphic 24">
            <a:extLst>
              <a:ext uri="{FF2B5EF4-FFF2-40B4-BE49-F238E27FC236}">
                <a16:creationId xmlns:a16="http://schemas.microsoft.com/office/drawing/2014/main" id="{7A6EB488-C1A1-30A6-286D-61390D60CA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394" y="138788"/>
            <a:ext cx="3550689" cy="442827"/>
          </a:xfrm>
          <a:prstGeom prst="rect">
            <a:avLst/>
          </a:prstGeom>
        </p:spPr>
      </p:pic>
      <p:sp>
        <p:nvSpPr>
          <p:cNvPr id="10" name="TextBox 9"/>
          <p:cNvSpPr txBox="1"/>
          <p:nvPr userDrawn="1"/>
        </p:nvSpPr>
        <p:spPr>
          <a:xfrm>
            <a:off x="249394" y="1284889"/>
            <a:ext cx="8639177" cy="5021317"/>
          </a:xfrm>
          <a:prstGeom prst="rect">
            <a:avLst/>
          </a:prstGeom>
          <a:noFill/>
        </p:spPr>
        <p:txBody>
          <a:bodyPr wrap="square" rtlCol="0">
            <a:noAutofit/>
          </a:bodyPr>
          <a:lstStyle/>
          <a:p>
            <a:pPr algn="just"/>
            <a:r>
              <a:rPr lang="en-GB" sz="1600" b="0" dirty="0">
                <a:solidFill>
                  <a:schemeClr val="accent6"/>
                </a:solidFill>
              </a:rPr>
              <a:t>Slide content</a:t>
            </a:r>
          </a:p>
        </p:txBody>
      </p:sp>
      <p:sp>
        <p:nvSpPr>
          <p:cNvPr id="11" name="TextBox 10"/>
          <p:cNvSpPr txBox="1"/>
          <p:nvPr userDrawn="1"/>
        </p:nvSpPr>
        <p:spPr>
          <a:xfrm>
            <a:off x="249394" y="581616"/>
            <a:ext cx="8639177" cy="679178"/>
          </a:xfrm>
          <a:prstGeom prst="rect">
            <a:avLst/>
          </a:prstGeom>
          <a:noFill/>
        </p:spPr>
        <p:txBody>
          <a:bodyPr wrap="square" rtlCol="0" anchor="ctr" anchorCtr="0">
            <a:noAutofit/>
          </a:bodyPr>
          <a:lstStyle/>
          <a:p>
            <a:pPr algn="just"/>
            <a:r>
              <a:rPr lang="en-GB" sz="2000" dirty="0">
                <a:solidFill>
                  <a:srgbClr val="237777"/>
                </a:solidFill>
                <a:latin typeface="Bree Serif" panose="02000503040000020004" pitchFamily="2" charset="0"/>
              </a:rPr>
              <a:t>Slide Title</a:t>
            </a:r>
          </a:p>
        </p:txBody>
      </p:sp>
      <p:pic>
        <p:nvPicPr>
          <p:cNvPr id="4" name="Picture 3" descr="Text&#10;&#10;Description automatically generated with medium confidence">
            <a:extLst>
              <a:ext uri="{FF2B5EF4-FFF2-40B4-BE49-F238E27FC236}">
                <a16:creationId xmlns:a16="http://schemas.microsoft.com/office/drawing/2014/main" id="{83FDD829-D7D6-C469-489B-3FD6126F78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1078" y="138788"/>
            <a:ext cx="2409884" cy="716689"/>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618C464-EC85-1BD9-F38C-79FD97CACB01}"/>
              </a:ext>
            </a:extLst>
          </p:cNvPr>
          <p:cNvGrpSpPr/>
          <p:nvPr userDrawn="1"/>
        </p:nvGrpSpPr>
        <p:grpSpPr>
          <a:xfrm>
            <a:off x="1" y="6579224"/>
            <a:ext cx="9144000" cy="279975"/>
            <a:chOff x="0" y="6578025"/>
            <a:chExt cx="9313877" cy="279975"/>
          </a:xfrm>
        </p:grpSpPr>
        <p:sp>
          <p:nvSpPr>
            <p:cNvPr id="7" name="TextBox 6"/>
            <p:cNvSpPr txBox="1"/>
            <p:nvPr/>
          </p:nvSpPr>
          <p:spPr>
            <a:xfrm>
              <a:off x="0" y="6578025"/>
              <a:ext cx="1863077" cy="279975"/>
            </a:xfrm>
            <a:prstGeom prst="rect">
              <a:avLst/>
            </a:prstGeom>
            <a:solidFill>
              <a:srgbClr val="16776D"/>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Patient</a:t>
              </a:r>
              <a:endParaRPr lang="en-GB" b="0">
                <a:latin typeface="Bree Serif" panose="02000503040000020004" pitchFamily="2" charset="77"/>
              </a:endParaRPr>
            </a:p>
          </p:txBody>
        </p:sp>
        <p:sp>
          <p:nvSpPr>
            <p:cNvPr id="8" name="TextBox 7"/>
            <p:cNvSpPr txBox="1"/>
            <p:nvPr/>
          </p:nvSpPr>
          <p:spPr>
            <a:xfrm>
              <a:off x="1863077" y="6578025"/>
              <a:ext cx="1863077" cy="279975"/>
            </a:xfrm>
            <a:prstGeom prst="rect">
              <a:avLst/>
            </a:prstGeom>
            <a:solidFill>
              <a:srgbClr val="B32890"/>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People</a:t>
              </a:r>
              <a:endParaRPr lang="en-GB" b="0">
                <a:latin typeface="Bree Serif" panose="02000503040000020004" pitchFamily="2" charset="77"/>
              </a:endParaRPr>
            </a:p>
          </p:txBody>
        </p:sp>
        <p:sp>
          <p:nvSpPr>
            <p:cNvPr id="9" name="TextBox 8"/>
            <p:cNvSpPr txBox="1"/>
            <p:nvPr/>
          </p:nvSpPr>
          <p:spPr>
            <a:xfrm>
              <a:off x="3726154" y="6578025"/>
              <a:ext cx="1863077" cy="279975"/>
            </a:xfrm>
            <a:prstGeom prst="rect">
              <a:avLst/>
            </a:prstGeom>
            <a:solidFill>
              <a:srgbClr val="652D88"/>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Services</a:t>
              </a:r>
              <a:endParaRPr lang="en-GB" b="0">
                <a:latin typeface="Bree Serif" panose="02000503040000020004" pitchFamily="2" charset="77"/>
              </a:endParaRPr>
            </a:p>
          </p:txBody>
        </p:sp>
        <p:sp>
          <p:nvSpPr>
            <p:cNvPr id="10" name="TextBox 9"/>
            <p:cNvSpPr txBox="1"/>
            <p:nvPr/>
          </p:nvSpPr>
          <p:spPr>
            <a:xfrm>
              <a:off x="5589231" y="6578025"/>
              <a:ext cx="1863077" cy="279975"/>
            </a:xfrm>
            <a:prstGeom prst="rect">
              <a:avLst/>
            </a:prstGeom>
            <a:solidFill>
              <a:srgbClr val="384EA3"/>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Resources</a:t>
              </a:r>
              <a:endParaRPr lang="en-GB" sz="1400" b="0">
                <a:latin typeface="Bree Serif" panose="02000503040000020004" pitchFamily="2" charset="77"/>
              </a:endParaRPr>
            </a:p>
          </p:txBody>
        </p:sp>
        <p:sp>
          <p:nvSpPr>
            <p:cNvPr id="11" name="TextBox 10">
              <a:extLst>
                <a:ext uri="{FF2B5EF4-FFF2-40B4-BE49-F238E27FC236}">
                  <a16:creationId xmlns:a16="http://schemas.microsoft.com/office/drawing/2014/main" id="{75C7D513-6859-F2BF-7D84-190E793CFA96}"/>
                </a:ext>
              </a:extLst>
            </p:cNvPr>
            <p:cNvSpPr txBox="1"/>
            <p:nvPr userDrawn="1"/>
          </p:nvSpPr>
          <p:spPr>
            <a:xfrm>
              <a:off x="7450800" y="6578025"/>
              <a:ext cx="1863077" cy="279975"/>
            </a:xfrm>
            <a:prstGeom prst="rect">
              <a:avLst/>
            </a:prstGeom>
            <a:solidFill>
              <a:srgbClr val="C8581A"/>
            </a:solidFill>
          </p:spPr>
          <p:txBody>
            <a:bodyPr wrap="square" lIns="0" tIns="0" rIns="0" bIns="0" rtlCol="0" anchor="ctr" anchorCtr="0">
              <a:noAutofit/>
            </a:bodyPr>
            <a:lstStyle/>
            <a:p>
              <a:pPr algn="ctr"/>
              <a:r>
                <a:rPr lang="en-US" sz="1400" b="0">
                  <a:solidFill>
                    <a:schemeClr val="bg1"/>
                  </a:solidFill>
                  <a:latin typeface="Bree Serif" panose="02000503040000020004" pitchFamily="2" charset="77"/>
                  <a:cs typeface="Arial" pitchFamily="34" charset="0"/>
                </a:rPr>
                <a:t>Our Social Impact</a:t>
              </a:r>
              <a:endParaRPr lang="en-GB" b="0">
                <a:latin typeface="Bree Serif" panose="02000503040000020004" pitchFamily="2" charset="77"/>
              </a:endParaRPr>
            </a:p>
          </p:txBody>
        </p:sp>
      </p:grpSp>
      <p:sp>
        <p:nvSpPr>
          <p:cNvPr id="12" name="TextBox 11"/>
          <p:cNvSpPr txBox="1"/>
          <p:nvPr userDrawn="1"/>
        </p:nvSpPr>
        <p:spPr>
          <a:xfrm>
            <a:off x="249394" y="1284889"/>
            <a:ext cx="8639177" cy="5021317"/>
          </a:xfrm>
          <a:prstGeom prst="rect">
            <a:avLst/>
          </a:prstGeom>
          <a:noFill/>
        </p:spPr>
        <p:txBody>
          <a:bodyPr wrap="square" rtlCol="0">
            <a:noAutofit/>
          </a:bodyPr>
          <a:lstStyle/>
          <a:p>
            <a:pPr algn="just"/>
            <a:r>
              <a:rPr lang="en-GB" sz="1600" b="0" dirty="0">
                <a:solidFill>
                  <a:schemeClr val="accent6"/>
                </a:solidFill>
              </a:rPr>
              <a:t>Slide content</a:t>
            </a:r>
          </a:p>
        </p:txBody>
      </p:sp>
      <p:sp>
        <p:nvSpPr>
          <p:cNvPr id="13" name="TextBox 12"/>
          <p:cNvSpPr txBox="1"/>
          <p:nvPr userDrawn="1"/>
        </p:nvSpPr>
        <p:spPr>
          <a:xfrm>
            <a:off x="249394" y="581616"/>
            <a:ext cx="8639177" cy="679178"/>
          </a:xfrm>
          <a:prstGeom prst="rect">
            <a:avLst/>
          </a:prstGeom>
          <a:noFill/>
        </p:spPr>
        <p:txBody>
          <a:bodyPr wrap="square" rtlCol="0" anchor="ctr" anchorCtr="0">
            <a:noAutofit/>
          </a:bodyPr>
          <a:lstStyle/>
          <a:p>
            <a:pPr algn="just"/>
            <a:r>
              <a:rPr lang="en-GB" sz="2000" dirty="0">
                <a:solidFill>
                  <a:srgbClr val="237777"/>
                </a:solidFill>
                <a:latin typeface="Bree Serif" panose="02000503040000020004" pitchFamily="2" charset="0"/>
              </a:rPr>
              <a:t>Slide Title</a:t>
            </a:r>
          </a:p>
        </p:txBody>
      </p:sp>
    </p:spTree>
    <p:extLst>
      <p:ext uri="{BB962C8B-B14F-4D97-AF65-F5344CB8AC3E}">
        <p14:creationId xmlns:p14="http://schemas.microsoft.com/office/powerpoint/2010/main" val="4095784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TextBox 11"/>
          <p:cNvSpPr txBox="1"/>
          <p:nvPr userDrawn="1"/>
        </p:nvSpPr>
        <p:spPr>
          <a:xfrm>
            <a:off x="249394" y="1284889"/>
            <a:ext cx="8639177" cy="5021317"/>
          </a:xfrm>
          <a:prstGeom prst="rect">
            <a:avLst/>
          </a:prstGeom>
          <a:noFill/>
        </p:spPr>
        <p:txBody>
          <a:bodyPr wrap="square" rtlCol="0">
            <a:noAutofit/>
          </a:bodyPr>
          <a:lstStyle/>
          <a:p>
            <a:pPr algn="just"/>
            <a:r>
              <a:rPr lang="en-GB" sz="1600" b="0" dirty="0">
                <a:solidFill>
                  <a:schemeClr val="accent6"/>
                </a:solidFill>
              </a:rPr>
              <a:t>Slide content</a:t>
            </a:r>
          </a:p>
        </p:txBody>
      </p:sp>
      <p:sp>
        <p:nvSpPr>
          <p:cNvPr id="13" name="TextBox 12"/>
          <p:cNvSpPr txBox="1"/>
          <p:nvPr userDrawn="1"/>
        </p:nvSpPr>
        <p:spPr>
          <a:xfrm>
            <a:off x="249394" y="581616"/>
            <a:ext cx="8639177" cy="679178"/>
          </a:xfrm>
          <a:prstGeom prst="rect">
            <a:avLst/>
          </a:prstGeom>
          <a:noFill/>
        </p:spPr>
        <p:txBody>
          <a:bodyPr wrap="square" rtlCol="0" anchor="ctr" anchorCtr="0">
            <a:noAutofit/>
          </a:bodyPr>
          <a:lstStyle/>
          <a:p>
            <a:pPr algn="just"/>
            <a:r>
              <a:rPr lang="en-GB" sz="2000" dirty="0">
                <a:solidFill>
                  <a:srgbClr val="237777"/>
                </a:solidFill>
                <a:latin typeface="Bree Serif" panose="02000503040000020004" pitchFamily="2" charset="0"/>
              </a:rPr>
              <a:t>Slide Title</a:t>
            </a:r>
          </a:p>
        </p:txBody>
      </p:sp>
    </p:spTree>
    <p:extLst>
      <p:ext uri="{BB962C8B-B14F-4D97-AF65-F5344CB8AC3E}">
        <p14:creationId xmlns:p14="http://schemas.microsoft.com/office/powerpoint/2010/main" val="97118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22BAE3-3617-48DD-AE34-5D79CCB6FAC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5" name="Text Placeholder 6">
            <a:extLst>
              <a:ext uri="{FF2B5EF4-FFF2-40B4-BE49-F238E27FC236}">
                <a16:creationId xmlns:a16="http://schemas.microsoft.com/office/drawing/2014/main" id="{6AD99F72-075C-4F34-91CE-559B88E26334}"/>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551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469F5-EDA9-47C3-B27E-61B6B97065E1}"/>
              </a:ext>
            </a:extLst>
          </p:cNvPr>
          <p:cNvSpPr txBox="1">
            <a:spLocks noChangeArrowheads="1"/>
          </p:cNvSpPr>
          <p:nvPr userDrawn="1"/>
        </p:nvSpPr>
        <p:spPr bwMode="auto">
          <a:xfrm>
            <a:off x="0" y="6578600"/>
            <a:ext cx="2286000" cy="279400"/>
          </a:xfrm>
          <a:prstGeom prst="rect">
            <a:avLst/>
          </a:prstGeom>
          <a:solidFill>
            <a:schemeClr val="accent1"/>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Patient Care</a:t>
            </a:r>
            <a:endParaRPr lang="en-GB" altLang="en-US" dirty="0">
              <a:latin typeface="Bree Serif" panose="02000503040000020004" pitchFamily="2" charset="0"/>
            </a:endParaRPr>
          </a:p>
        </p:txBody>
      </p:sp>
      <p:sp>
        <p:nvSpPr>
          <p:cNvPr id="3" name="TextBox 2">
            <a:extLst>
              <a:ext uri="{FF2B5EF4-FFF2-40B4-BE49-F238E27FC236}">
                <a16:creationId xmlns:a16="http://schemas.microsoft.com/office/drawing/2014/main" id="{6FEAAADD-4FE0-4820-AB96-57E0FEDC55ED}"/>
              </a:ext>
            </a:extLst>
          </p:cNvPr>
          <p:cNvSpPr txBox="1"/>
          <p:nvPr userDrawn="1"/>
        </p:nvSpPr>
        <p:spPr>
          <a:xfrm>
            <a:off x="2286000" y="6578600"/>
            <a:ext cx="2286000" cy="279400"/>
          </a:xfrm>
          <a:prstGeom prst="rect">
            <a:avLst/>
          </a:prstGeom>
          <a:solidFill>
            <a:schemeClr val="accent3"/>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Workforce Care</a:t>
            </a:r>
            <a:endParaRPr lang="en-GB" dirty="0">
              <a:latin typeface="Bree Serif" panose="02000503040000020004" pitchFamily="2" charset="0"/>
              <a:ea typeface="+mn-ea"/>
            </a:endParaRPr>
          </a:p>
        </p:txBody>
      </p:sp>
      <p:sp>
        <p:nvSpPr>
          <p:cNvPr id="4" name="TextBox 3">
            <a:extLst>
              <a:ext uri="{FF2B5EF4-FFF2-40B4-BE49-F238E27FC236}">
                <a16:creationId xmlns:a16="http://schemas.microsoft.com/office/drawing/2014/main" id="{481BB692-3782-42DA-AC1F-58C03AAD8812}"/>
              </a:ext>
            </a:extLst>
          </p:cNvPr>
          <p:cNvSpPr txBox="1"/>
          <p:nvPr userDrawn="1"/>
        </p:nvSpPr>
        <p:spPr>
          <a:xfrm>
            <a:off x="4572000" y="6578600"/>
            <a:ext cx="2286000" cy="279400"/>
          </a:xfrm>
          <a:prstGeom prst="rect">
            <a:avLst/>
          </a:prstGeom>
          <a:solidFill>
            <a:schemeClr val="accent4"/>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Quality Care</a:t>
            </a:r>
            <a:endParaRPr lang="en-GB" dirty="0">
              <a:latin typeface="Bree Serif" panose="02000503040000020004" pitchFamily="2" charset="0"/>
              <a:ea typeface="+mn-ea"/>
            </a:endParaRPr>
          </a:p>
        </p:txBody>
      </p:sp>
      <p:sp>
        <p:nvSpPr>
          <p:cNvPr id="5" name="TextBox 4">
            <a:extLst>
              <a:ext uri="{FF2B5EF4-FFF2-40B4-BE49-F238E27FC236}">
                <a16:creationId xmlns:a16="http://schemas.microsoft.com/office/drawing/2014/main" id="{F2D113FA-D9F4-4398-8DAC-3FD169FD939B}"/>
              </a:ext>
            </a:extLst>
          </p:cNvPr>
          <p:cNvSpPr txBox="1">
            <a:spLocks noChangeArrowheads="1"/>
          </p:cNvSpPr>
          <p:nvPr userDrawn="1"/>
        </p:nvSpPr>
        <p:spPr bwMode="auto">
          <a:xfrm>
            <a:off x="6858000" y="6578600"/>
            <a:ext cx="2286000" cy="279400"/>
          </a:xfrm>
          <a:prstGeom prst="rect">
            <a:avLst/>
          </a:prstGeom>
          <a:solidFill>
            <a:schemeClr val="accent2"/>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Resource Care</a:t>
            </a:r>
            <a:endParaRPr lang="en-GB" altLang="en-US" dirty="0">
              <a:latin typeface="Bree Serif" panose="02000503040000020004" pitchFamily="2" charset="0"/>
            </a:endParaRPr>
          </a:p>
        </p:txBody>
      </p:sp>
      <p:sp>
        <p:nvSpPr>
          <p:cNvPr id="14" name="Title 1">
            <a:extLst>
              <a:ext uri="{FF2B5EF4-FFF2-40B4-BE49-F238E27FC236}">
                <a16:creationId xmlns:a16="http://schemas.microsoft.com/office/drawing/2014/main" id="{CBA25C00-71BB-4BAE-A33E-856B1AFEBB2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7" name="Text Placeholder 6">
            <a:extLst>
              <a:ext uri="{FF2B5EF4-FFF2-40B4-BE49-F238E27FC236}">
                <a16:creationId xmlns:a16="http://schemas.microsoft.com/office/drawing/2014/main" id="{DE574659-0E3E-472D-89BB-B9EAB79CB9EC}"/>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4854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8" r:id="rId1"/>
    <p:sldLayoutId id="2147483657" r:id="rId2"/>
    <p:sldLayoutId id="2147483653" r:id="rId3"/>
    <p:sldLayoutId id="2147483659" r:id="rId4"/>
    <p:sldLayoutId id="214748366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17541-DDDE-4A69-AA82-46DE8E4466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3127" y="102726"/>
            <a:ext cx="1480257" cy="612000"/>
          </a:xfrm>
          <a:prstGeom prst="rect">
            <a:avLst/>
          </a:prstGeom>
        </p:spPr>
      </p:pic>
      <p:pic>
        <p:nvPicPr>
          <p:cNvPr id="2" name="Picture 1">
            <a:extLst>
              <a:ext uri="{FF2B5EF4-FFF2-40B4-BE49-F238E27FC236}">
                <a16:creationId xmlns:a16="http://schemas.microsoft.com/office/drawing/2014/main" id="{24A4E845-B56F-EED5-CC87-F1DF315E851B}"/>
              </a:ext>
            </a:extLst>
          </p:cNvPr>
          <p:cNvPicPr>
            <a:picLocks noChangeAspect="1"/>
          </p:cNvPicPr>
          <p:nvPr userDrawn="1"/>
        </p:nvPicPr>
        <p:blipFill>
          <a:blip r:embed="rId5"/>
          <a:stretch>
            <a:fillRect/>
          </a:stretch>
        </p:blipFill>
        <p:spPr>
          <a:xfrm>
            <a:off x="6482744" y="222621"/>
            <a:ext cx="2408129" cy="713294"/>
          </a:xfrm>
          <a:prstGeom prst="rect">
            <a:avLst/>
          </a:prstGeom>
        </p:spPr>
      </p:pic>
    </p:spTree>
    <p:extLst>
      <p:ext uri="{BB962C8B-B14F-4D97-AF65-F5344CB8AC3E}">
        <p14:creationId xmlns:p14="http://schemas.microsoft.com/office/powerpoint/2010/main" val="976740673"/>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2">
            <a:extLst>
              <a:ext uri="{FF2B5EF4-FFF2-40B4-BE49-F238E27FC236}">
                <a16:creationId xmlns:a16="http://schemas.microsoft.com/office/drawing/2014/main" id="{22F536A7-1720-86D9-3695-597F458CE6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6221" y="5133989"/>
            <a:ext cx="1406288" cy="1413920"/>
          </a:xfrm>
          <a:prstGeom prst="rect">
            <a:avLst/>
          </a:prstGeom>
        </p:spPr>
      </p:pic>
      <p:sp>
        <p:nvSpPr>
          <p:cNvPr id="2" name="TextBox 1">
            <a:extLst>
              <a:ext uri="{FF2B5EF4-FFF2-40B4-BE49-F238E27FC236}">
                <a16:creationId xmlns:a16="http://schemas.microsoft.com/office/drawing/2014/main" id="{0125BE63-F2CA-F9E4-78EF-F489DB56D3DE}"/>
              </a:ext>
            </a:extLst>
          </p:cNvPr>
          <p:cNvSpPr txBox="1"/>
          <p:nvPr/>
        </p:nvSpPr>
        <p:spPr>
          <a:xfrm>
            <a:off x="3096497" y="5763216"/>
            <a:ext cx="2951006" cy="679178"/>
          </a:xfrm>
          <a:prstGeom prst="rect">
            <a:avLst/>
          </a:prstGeom>
          <a:noFill/>
        </p:spPr>
        <p:txBody>
          <a:bodyPr wrap="square" rtlCol="0" anchor="ctr" anchorCtr="0">
            <a:noAutofit/>
          </a:bodyPr>
          <a:lstStyle/>
          <a:p>
            <a:pPr algn="ctr"/>
            <a:r>
              <a:rPr lang="en-GB" sz="2000" dirty="0">
                <a:solidFill>
                  <a:srgbClr val="237777"/>
                </a:solidFill>
                <a:latin typeface="Bree Serif" panose="02000503040000020004" pitchFamily="2" charset="0"/>
              </a:rPr>
              <a:t>Co-Owners Council January 2023</a:t>
            </a:r>
          </a:p>
        </p:txBody>
      </p:sp>
      <p:pic>
        <p:nvPicPr>
          <p:cNvPr id="3" name="Picture 2">
            <a:extLst>
              <a:ext uri="{FF2B5EF4-FFF2-40B4-BE49-F238E27FC236}">
                <a16:creationId xmlns:a16="http://schemas.microsoft.com/office/drawing/2014/main" id="{AD41C619-A554-E3D2-FE98-13F91D2F7E2C}"/>
              </a:ext>
            </a:extLst>
          </p:cNvPr>
          <p:cNvPicPr>
            <a:picLocks noChangeAspect="1"/>
          </p:cNvPicPr>
          <p:nvPr/>
        </p:nvPicPr>
        <p:blipFill>
          <a:blip r:embed="rId5"/>
          <a:stretch>
            <a:fillRect/>
          </a:stretch>
        </p:blipFill>
        <p:spPr>
          <a:xfrm>
            <a:off x="1988755" y="3429000"/>
            <a:ext cx="4898266" cy="1450879"/>
          </a:xfrm>
          <a:prstGeom prst="rect">
            <a:avLst/>
          </a:prstGeom>
        </p:spPr>
      </p:pic>
    </p:spTree>
    <p:extLst>
      <p:ext uri="{BB962C8B-B14F-4D97-AF65-F5344CB8AC3E}">
        <p14:creationId xmlns:p14="http://schemas.microsoft.com/office/powerpoint/2010/main" val="676750854"/>
      </p:ext>
    </p:extLst>
  </p:cSld>
  <p:clrMapOvr>
    <a:masterClrMapping/>
  </p:clrMapOvr>
  <mc:AlternateContent xmlns:mc="http://schemas.openxmlformats.org/markup-compatibility/2006" xmlns:p14="http://schemas.microsoft.com/office/powerpoint/2010/main">
    <mc:Choice Requires="p14">
      <p:transition spd="slow" p14:dur="30000" advTm="30000"/>
    </mc:Choice>
    <mc:Fallback xmlns="">
      <p:transition spd="slow"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A3F7B-C38D-28C8-E45B-0EA25B6D616F}"/>
              </a:ext>
            </a:extLst>
          </p:cNvPr>
          <p:cNvSpPr txBox="1"/>
          <p:nvPr/>
        </p:nvSpPr>
        <p:spPr>
          <a:xfrm>
            <a:off x="101597" y="4988460"/>
            <a:ext cx="4182710" cy="897169"/>
          </a:xfrm>
          <a:prstGeom prst="rect">
            <a:avLst/>
          </a:prstGeom>
          <a:noFill/>
        </p:spPr>
        <p:txBody>
          <a:bodyPr wrap="square">
            <a:spAutoFit/>
          </a:bodyPr>
          <a:lstStyle/>
          <a:p>
            <a:pPr algn="ctr"/>
            <a:endParaRPr lang="en-GB" sz="1015" b="1" dirty="0"/>
          </a:p>
          <a:p>
            <a:pPr algn="ctr"/>
            <a:endParaRPr lang="en-GB" sz="1015" b="1" dirty="0"/>
          </a:p>
          <a:p>
            <a:pPr algn="ctr"/>
            <a:r>
              <a:rPr lang="en-GB" sz="3200" b="1" dirty="0"/>
              <a:t>eNPS   + 57.6</a:t>
            </a:r>
          </a:p>
        </p:txBody>
      </p:sp>
      <p:pic>
        <p:nvPicPr>
          <p:cNvPr id="3" name="Picture 2">
            <a:extLst>
              <a:ext uri="{FF2B5EF4-FFF2-40B4-BE49-F238E27FC236}">
                <a16:creationId xmlns:a16="http://schemas.microsoft.com/office/drawing/2014/main" id="{EB9D5EE5-EA0A-F931-9323-B0AA819410A0}"/>
              </a:ext>
            </a:extLst>
          </p:cNvPr>
          <p:cNvPicPr>
            <a:picLocks noChangeAspect="1"/>
          </p:cNvPicPr>
          <p:nvPr/>
        </p:nvPicPr>
        <p:blipFill>
          <a:blip r:embed="rId3"/>
          <a:stretch>
            <a:fillRect/>
          </a:stretch>
        </p:blipFill>
        <p:spPr>
          <a:xfrm>
            <a:off x="197030" y="2266686"/>
            <a:ext cx="4198047" cy="2631239"/>
          </a:xfrm>
          <a:prstGeom prst="rect">
            <a:avLst/>
          </a:prstGeom>
        </p:spPr>
      </p:pic>
      <p:sp>
        <p:nvSpPr>
          <p:cNvPr id="4" name="Rectangle 2">
            <a:extLst>
              <a:ext uri="{FF2B5EF4-FFF2-40B4-BE49-F238E27FC236}">
                <a16:creationId xmlns:a16="http://schemas.microsoft.com/office/drawing/2014/main" id="{8BD78820-BCE6-77D1-1E9C-F22798F7FAC3}"/>
              </a:ext>
            </a:extLst>
          </p:cNvPr>
          <p:cNvSpPr>
            <a:spLocks noChangeArrowheads="1"/>
          </p:cNvSpPr>
          <p:nvPr/>
        </p:nvSpPr>
        <p:spPr bwMode="auto">
          <a:xfrm>
            <a:off x="101597" y="975163"/>
            <a:ext cx="9042403" cy="4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b="1" dirty="0"/>
              <a:t>Pride and advocacy in BrisDoc remains extremely strong</a:t>
            </a:r>
            <a:endParaRPr lang="en-US" dirty="0"/>
          </a:p>
        </p:txBody>
      </p:sp>
      <p:sp>
        <p:nvSpPr>
          <p:cNvPr id="6" name="TextBox 5">
            <a:extLst>
              <a:ext uri="{FF2B5EF4-FFF2-40B4-BE49-F238E27FC236}">
                <a16:creationId xmlns:a16="http://schemas.microsoft.com/office/drawing/2014/main" id="{68263F79-DD9C-8606-65EC-AE801FC282BC}"/>
              </a:ext>
            </a:extLst>
          </p:cNvPr>
          <p:cNvSpPr txBox="1"/>
          <p:nvPr/>
        </p:nvSpPr>
        <p:spPr>
          <a:xfrm>
            <a:off x="730997" y="1714486"/>
            <a:ext cx="3357319" cy="461665"/>
          </a:xfrm>
          <a:prstGeom prst="rect">
            <a:avLst/>
          </a:prstGeom>
          <a:noFill/>
        </p:spPr>
        <p:txBody>
          <a:bodyPr wrap="square">
            <a:spAutoFit/>
          </a:bodyPr>
          <a:lstStyle/>
          <a:p>
            <a:pPr algn="ctr"/>
            <a:r>
              <a:rPr lang="en-GB" sz="1200" b="1" dirty="0"/>
              <a:t>How likely are you to recommend BrisDoc as a place to work?</a:t>
            </a:r>
          </a:p>
        </p:txBody>
      </p:sp>
      <p:pic>
        <p:nvPicPr>
          <p:cNvPr id="9" name="Picture 8">
            <a:extLst>
              <a:ext uri="{FF2B5EF4-FFF2-40B4-BE49-F238E27FC236}">
                <a16:creationId xmlns:a16="http://schemas.microsoft.com/office/drawing/2014/main" id="{B0C3773D-BCF3-7FDF-1B66-0CA7B360F36D}"/>
              </a:ext>
            </a:extLst>
          </p:cNvPr>
          <p:cNvPicPr>
            <a:picLocks noChangeAspect="1"/>
          </p:cNvPicPr>
          <p:nvPr/>
        </p:nvPicPr>
        <p:blipFill>
          <a:blip r:embed="rId4"/>
          <a:stretch>
            <a:fillRect/>
          </a:stretch>
        </p:blipFill>
        <p:spPr>
          <a:xfrm>
            <a:off x="4890992" y="3363806"/>
            <a:ext cx="4055978" cy="2438174"/>
          </a:xfrm>
          <a:prstGeom prst="rect">
            <a:avLst/>
          </a:prstGeom>
        </p:spPr>
      </p:pic>
      <p:sp>
        <p:nvSpPr>
          <p:cNvPr id="10" name="TextBox 9">
            <a:extLst>
              <a:ext uri="{FF2B5EF4-FFF2-40B4-BE49-F238E27FC236}">
                <a16:creationId xmlns:a16="http://schemas.microsoft.com/office/drawing/2014/main" id="{ED3A04FB-4368-889C-C4D3-51A2739CA7D3}"/>
              </a:ext>
            </a:extLst>
          </p:cNvPr>
          <p:cNvSpPr txBox="1"/>
          <p:nvPr/>
        </p:nvSpPr>
        <p:spPr>
          <a:xfrm>
            <a:off x="4890992" y="2759211"/>
            <a:ext cx="4151411" cy="461665"/>
          </a:xfrm>
          <a:prstGeom prst="rect">
            <a:avLst/>
          </a:prstGeom>
          <a:noFill/>
        </p:spPr>
        <p:txBody>
          <a:bodyPr wrap="square">
            <a:spAutoFit/>
          </a:bodyPr>
          <a:lstStyle/>
          <a:p>
            <a:r>
              <a:rPr lang="en-GB" sz="1200" b="1" dirty="0"/>
              <a:t>If a friend or relative needed treatment, I would be happy with the standard of care provided by BrisDoc</a:t>
            </a:r>
          </a:p>
        </p:txBody>
      </p:sp>
    </p:spTree>
    <p:extLst>
      <p:ext uri="{BB962C8B-B14F-4D97-AF65-F5344CB8AC3E}">
        <p14:creationId xmlns:p14="http://schemas.microsoft.com/office/powerpoint/2010/main" val="45528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9343C9-8853-DD59-7C50-6A23D89A6852}"/>
              </a:ext>
            </a:extLst>
          </p:cNvPr>
          <p:cNvPicPr>
            <a:picLocks noChangeAspect="1"/>
          </p:cNvPicPr>
          <p:nvPr/>
        </p:nvPicPr>
        <p:blipFill rotWithShape="1">
          <a:blip r:embed="rId3">
            <a:extLst>
              <a:ext uri="{28A0092B-C50C-407E-A947-70E740481C1C}">
                <a14:useLocalDpi xmlns:a14="http://schemas.microsoft.com/office/drawing/2010/main" val="0"/>
              </a:ext>
            </a:extLst>
          </a:blip>
          <a:srcRect l="4147" t="1182" r="1186" b="37385"/>
          <a:stretch/>
        </p:blipFill>
        <p:spPr>
          <a:xfrm>
            <a:off x="1240324" y="1609651"/>
            <a:ext cx="6826313" cy="4827363"/>
          </a:xfrm>
          <a:prstGeom prst="rect">
            <a:avLst/>
          </a:prstGeom>
        </p:spPr>
      </p:pic>
    </p:spTree>
    <p:extLst>
      <p:ext uri="{BB962C8B-B14F-4D97-AF65-F5344CB8AC3E}">
        <p14:creationId xmlns:p14="http://schemas.microsoft.com/office/powerpoint/2010/main" val="8094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7DCFBB-C0F7-BD35-8320-CA0F6C3860D8}"/>
              </a:ext>
            </a:extLst>
          </p:cNvPr>
          <p:cNvPicPr>
            <a:picLocks noChangeAspect="1"/>
          </p:cNvPicPr>
          <p:nvPr/>
        </p:nvPicPr>
        <p:blipFill rotWithShape="1">
          <a:blip r:embed="rId3">
            <a:extLst>
              <a:ext uri="{28A0092B-C50C-407E-A947-70E740481C1C}">
                <a14:useLocalDpi xmlns:a14="http://schemas.microsoft.com/office/drawing/2010/main" val="0"/>
              </a:ext>
            </a:extLst>
          </a:blip>
          <a:srcRect l="2277" t="7909" r="33102" b="4325"/>
          <a:stretch/>
        </p:blipFill>
        <p:spPr>
          <a:xfrm>
            <a:off x="1213164" y="1475715"/>
            <a:ext cx="6717672" cy="4689696"/>
          </a:xfrm>
          <a:prstGeom prst="rect">
            <a:avLst/>
          </a:prstGeom>
        </p:spPr>
      </p:pic>
    </p:spTree>
    <p:extLst>
      <p:ext uri="{BB962C8B-B14F-4D97-AF65-F5344CB8AC3E}">
        <p14:creationId xmlns:p14="http://schemas.microsoft.com/office/powerpoint/2010/main" val="182385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5D108B0-9B0B-5CDA-B8FE-8E9928CDAC40}"/>
              </a:ext>
            </a:extLst>
          </p:cNvPr>
          <p:cNvSpPr>
            <a:spLocks noChangeArrowheads="1"/>
          </p:cNvSpPr>
          <p:nvPr/>
        </p:nvSpPr>
        <p:spPr bwMode="auto">
          <a:xfrm>
            <a:off x="126516" y="947674"/>
            <a:ext cx="8510893" cy="4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477" b="1" dirty="0"/>
              <a:t>Free text produced 62 comments about improving the workplace</a:t>
            </a:r>
            <a:endParaRPr lang="en-US" sz="1477" b="1" dirty="0"/>
          </a:p>
        </p:txBody>
      </p:sp>
      <p:sp>
        <p:nvSpPr>
          <p:cNvPr id="4" name="TextBox 3">
            <a:extLst>
              <a:ext uri="{FF2B5EF4-FFF2-40B4-BE49-F238E27FC236}">
                <a16:creationId xmlns:a16="http://schemas.microsoft.com/office/drawing/2014/main" id="{069DD266-1B40-5EA2-6BE1-6E37A255B297}"/>
              </a:ext>
            </a:extLst>
          </p:cNvPr>
          <p:cNvSpPr txBox="1"/>
          <p:nvPr/>
        </p:nvSpPr>
        <p:spPr>
          <a:xfrm>
            <a:off x="262684" y="1554884"/>
            <a:ext cx="4404868" cy="990015"/>
          </a:xfrm>
          <a:prstGeom prst="rect">
            <a:avLst/>
          </a:prstGeom>
          <a:noFill/>
        </p:spPr>
        <p:txBody>
          <a:bodyPr wrap="square">
            <a:spAutoFit/>
          </a:bodyPr>
          <a:lstStyle/>
          <a:p>
            <a:pPr>
              <a:lnSpc>
                <a:spcPts val="1385"/>
              </a:lnSpc>
            </a:pPr>
            <a:r>
              <a:rPr lang="en-GB" sz="1200" dirty="0"/>
              <a:t>Cross team working		16%   (up 9%)</a:t>
            </a:r>
          </a:p>
          <a:p>
            <a:pPr>
              <a:lnSpc>
                <a:spcPts val="1385"/>
              </a:lnSpc>
            </a:pPr>
            <a:r>
              <a:rPr lang="en-GB" sz="1200" dirty="0"/>
              <a:t>Workload levels		13%   (down 10%)</a:t>
            </a:r>
          </a:p>
          <a:p>
            <a:pPr>
              <a:lnSpc>
                <a:spcPts val="1385"/>
              </a:lnSpc>
            </a:pPr>
            <a:r>
              <a:rPr lang="en-GB" sz="1200" dirty="0"/>
              <a:t>Reward or benefits related		13%    </a:t>
            </a:r>
          </a:p>
          <a:p>
            <a:pPr>
              <a:lnSpc>
                <a:spcPts val="1385"/>
              </a:lnSpc>
            </a:pPr>
            <a:r>
              <a:rPr lang="en-GB" sz="1200" dirty="0"/>
              <a:t>Communication e.g. of change	11%   (down 12%)</a:t>
            </a:r>
          </a:p>
          <a:p>
            <a:pPr>
              <a:lnSpc>
                <a:spcPts val="1385"/>
              </a:lnSpc>
            </a:pPr>
            <a:r>
              <a:rPr lang="en-GB" sz="1200" dirty="0"/>
              <a:t>Fairness			10%</a:t>
            </a:r>
          </a:p>
        </p:txBody>
      </p:sp>
      <p:sp>
        <p:nvSpPr>
          <p:cNvPr id="7" name="TextBox 6">
            <a:extLst>
              <a:ext uri="{FF2B5EF4-FFF2-40B4-BE49-F238E27FC236}">
                <a16:creationId xmlns:a16="http://schemas.microsoft.com/office/drawing/2014/main" id="{F0F5E67A-76D9-12C1-71F3-299CDCC9AC49}"/>
              </a:ext>
            </a:extLst>
          </p:cNvPr>
          <p:cNvSpPr txBox="1"/>
          <p:nvPr/>
        </p:nvSpPr>
        <p:spPr>
          <a:xfrm>
            <a:off x="4809905" y="1534628"/>
            <a:ext cx="4157567" cy="1169551"/>
          </a:xfrm>
          <a:prstGeom prst="rect">
            <a:avLst/>
          </a:prstGeom>
          <a:noFill/>
        </p:spPr>
        <p:txBody>
          <a:bodyPr wrap="square">
            <a:spAutoFit/>
          </a:bodyPr>
          <a:lstStyle/>
          <a:p>
            <a:pPr>
              <a:lnSpc>
                <a:spcPts val="1385"/>
              </a:lnSpc>
            </a:pPr>
            <a:r>
              <a:rPr lang="en-GB" sz="1200" dirty="0"/>
              <a:t>Career related	8%    (up 4%)</a:t>
            </a:r>
          </a:p>
          <a:p>
            <a:pPr>
              <a:lnSpc>
                <a:spcPts val="1385"/>
              </a:lnSpc>
            </a:pPr>
            <a:r>
              <a:rPr lang="en-GB" sz="1200" dirty="0"/>
              <a:t>Day to day leadership	6%    (down 5%)</a:t>
            </a:r>
          </a:p>
          <a:p>
            <a:pPr>
              <a:lnSpc>
                <a:spcPts val="1385"/>
              </a:lnSpc>
            </a:pPr>
            <a:r>
              <a:rPr lang="en-GB" sz="1200" dirty="0"/>
              <a:t>Processes		6%</a:t>
            </a:r>
          </a:p>
          <a:p>
            <a:pPr>
              <a:lnSpc>
                <a:spcPts val="1385"/>
              </a:lnSpc>
            </a:pPr>
            <a:r>
              <a:rPr lang="en-GB" sz="1200" dirty="0"/>
              <a:t>Technology related	5%</a:t>
            </a:r>
          </a:p>
          <a:p>
            <a:pPr>
              <a:lnSpc>
                <a:spcPts val="1385"/>
              </a:lnSpc>
            </a:pPr>
            <a:r>
              <a:rPr lang="en-GB" sz="1200" dirty="0"/>
              <a:t>Skills or training	5%</a:t>
            </a:r>
          </a:p>
          <a:p>
            <a:pPr>
              <a:lnSpc>
                <a:spcPts val="1385"/>
              </a:lnSpc>
            </a:pPr>
            <a:r>
              <a:rPr lang="en-GB" sz="1200" dirty="0"/>
              <a:t>Not categorised	6%</a:t>
            </a:r>
          </a:p>
        </p:txBody>
      </p:sp>
      <p:sp>
        <p:nvSpPr>
          <p:cNvPr id="9" name="Rectangle 3">
            <a:extLst>
              <a:ext uri="{FF2B5EF4-FFF2-40B4-BE49-F238E27FC236}">
                <a16:creationId xmlns:a16="http://schemas.microsoft.com/office/drawing/2014/main" id="{DAB4E5FC-A96E-A631-2694-0389884EC2DC}"/>
              </a:ext>
            </a:extLst>
          </p:cNvPr>
          <p:cNvSpPr>
            <a:spLocks noChangeArrowheads="1"/>
          </p:cNvSpPr>
          <p:nvPr/>
        </p:nvSpPr>
        <p:spPr bwMode="auto">
          <a:xfrm>
            <a:off x="126516" y="3069890"/>
            <a:ext cx="6580423" cy="4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477" b="1" dirty="0"/>
              <a:t>….and 24 comments about improving the Patient Experience</a:t>
            </a:r>
            <a:endParaRPr lang="en-US" sz="1477" b="1" dirty="0"/>
          </a:p>
        </p:txBody>
      </p:sp>
      <p:sp>
        <p:nvSpPr>
          <p:cNvPr id="12" name="TextBox 11">
            <a:extLst>
              <a:ext uri="{FF2B5EF4-FFF2-40B4-BE49-F238E27FC236}">
                <a16:creationId xmlns:a16="http://schemas.microsoft.com/office/drawing/2014/main" id="{76074D86-4785-598C-54A4-A485C7EC9D96}"/>
              </a:ext>
            </a:extLst>
          </p:cNvPr>
          <p:cNvSpPr txBox="1"/>
          <p:nvPr/>
        </p:nvSpPr>
        <p:spPr>
          <a:xfrm>
            <a:off x="347072" y="3491921"/>
            <a:ext cx="8640960" cy="1528624"/>
          </a:xfrm>
          <a:prstGeom prst="rect">
            <a:avLst/>
          </a:prstGeom>
          <a:noFill/>
        </p:spPr>
        <p:txBody>
          <a:bodyPr wrap="square">
            <a:spAutoFit/>
          </a:bodyPr>
          <a:lstStyle/>
          <a:p>
            <a:pPr>
              <a:lnSpc>
                <a:spcPts val="1385"/>
              </a:lnSpc>
            </a:pPr>
            <a:r>
              <a:rPr lang="en-GB" sz="1200" dirty="0"/>
              <a:t>Service related		29%   (up 14%)</a:t>
            </a:r>
          </a:p>
          <a:p>
            <a:pPr>
              <a:lnSpc>
                <a:spcPts val="1385"/>
              </a:lnSpc>
            </a:pPr>
            <a:r>
              <a:rPr lang="en-GB" sz="1200" dirty="0"/>
              <a:t>Processes			17%   (down 5%)</a:t>
            </a:r>
          </a:p>
          <a:p>
            <a:pPr>
              <a:lnSpc>
                <a:spcPts val="1385"/>
              </a:lnSpc>
            </a:pPr>
            <a:r>
              <a:rPr lang="en-GB" sz="1200" dirty="0"/>
              <a:t>Budget or finance related		17%</a:t>
            </a:r>
          </a:p>
          <a:p>
            <a:pPr>
              <a:lnSpc>
                <a:spcPts val="1385"/>
              </a:lnSpc>
            </a:pPr>
            <a:r>
              <a:rPr lang="en-GB" sz="1200" dirty="0"/>
              <a:t>Organisational structure		21%    </a:t>
            </a:r>
          </a:p>
          <a:p>
            <a:pPr>
              <a:lnSpc>
                <a:spcPts val="1385"/>
              </a:lnSpc>
            </a:pPr>
            <a:r>
              <a:rPr lang="en-GB" sz="1200" dirty="0"/>
              <a:t>Communication e.g. of change	4%      (down 3%)</a:t>
            </a:r>
          </a:p>
          <a:p>
            <a:pPr>
              <a:lnSpc>
                <a:spcPts val="1385"/>
              </a:lnSpc>
            </a:pPr>
            <a:r>
              <a:rPr lang="en-GB" sz="1200" dirty="0"/>
              <a:t>Employee skills or training		4%      (down 3%)</a:t>
            </a:r>
          </a:p>
          <a:p>
            <a:pPr>
              <a:lnSpc>
                <a:spcPts val="1385"/>
              </a:lnSpc>
            </a:pPr>
            <a:r>
              <a:rPr lang="en-GB" sz="1200" dirty="0"/>
              <a:t>Technology related		4%</a:t>
            </a:r>
          </a:p>
          <a:p>
            <a:pPr>
              <a:lnSpc>
                <a:spcPts val="1385"/>
              </a:lnSpc>
            </a:pPr>
            <a:r>
              <a:rPr lang="en-GB" sz="1200" dirty="0"/>
              <a:t>Not categorised		4%</a:t>
            </a:r>
          </a:p>
        </p:txBody>
      </p:sp>
      <p:pic>
        <p:nvPicPr>
          <p:cNvPr id="5" name="Picture 4">
            <a:extLst>
              <a:ext uri="{FF2B5EF4-FFF2-40B4-BE49-F238E27FC236}">
                <a16:creationId xmlns:a16="http://schemas.microsoft.com/office/drawing/2014/main" id="{0D919163-FB35-35D4-83EC-E951C816D9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25"/>
          <a:stretch/>
        </p:blipFill>
        <p:spPr>
          <a:xfrm>
            <a:off x="6059128" y="3695562"/>
            <a:ext cx="1876289" cy="1822066"/>
          </a:xfrm>
          <a:prstGeom prst="rect">
            <a:avLst/>
          </a:prstGeom>
        </p:spPr>
      </p:pic>
      <p:sp>
        <p:nvSpPr>
          <p:cNvPr id="8" name="TextBox 7">
            <a:extLst>
              <a:ext uri="{FF2B5EF4-FFF2-40B4-BE49-F238E27FC236}">
                <a16:creationId xmlns:a16="http://schemas.microsoft.com/office/drawing/2014/main" id="{39703A31-CD9D-2F18-C1A7-9963DD041BBC}"/>
              </a:ext>
            </a:extLst>
          </p:cNvPr>
          <p:cNvSpPr txBox="1"/>
          <p:nvPr/>
        </p:nvSpPr>
        <p:spPr>
          <a:xfrm>
            <a:off x="237741" y="5817778"/>
            <a:ext cx="8668513" cy="369332"/>
          </a:xfrm>
          <a:prstGeom prst="rect">
            <a:avLst/>
          </a:prstGeom>
          <a:noFill/>
        </p:spPr>
        <p:txBody>
          <a:bodyPr wrap="square" rtlCol="0">
            <a:spAutoFit/>
          </a:bodyPr>
          <a:lstStyle/>
          <a:p>
            <a:pPr algn="just"/>
            <a:r>
              <a:rPr lang="en-GB" b="1" dirty="0"/>
              <a:t>Comments assigned to leadership team for responses</a:t>
            </a:r>
            <a:endParaRPr lang="en-GB" dirty="0"/>
          </a:p>
        </p:txBody>
      </p:sp>
    </p:spTree>
    <p:extLst>
      <p:ext uri="{BB962C8B-B14F-4D97-AF65-F5344CB8AC3E}">
        <p14:creationId xmlns:p14="http://schemas.microsoft.com/office/powerpoint/2010/main" val="110092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8A2292-F88D-0391-D521-C058C384CFA4}"/>
              </a:ext>
            </a:extLst>
          </p:cNvPr>
          <p:cNvSpPr>
            <a:spLocks noChangeArrowheads="1"/>
          </p:cNvSpPr>
          <p:nvPr/>
        </p:nvSpPr>
        <p:spPr bwMode="auto">
          <a:xfrm>
            <a:off x="237743" y="855556"/>
            <a:ext cx="889924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400" b="1" dirty="0"/>
              <a:t>Next Steps</a:t>
            </a:r>
            <a:endParaRPr lang="en-US" sz="2400" b="1" dirty="0"/>
          </a:p>
        </p:txBody>
      </p:sp>
      <p:sp>
        <p:nvSpPr>
          <p:cNvPr id="3" name="TextBox 2">
            <a:extLst>
              <a:ext uri="{FF2B5EF4-FFF2-40B4-BE49-F238E27FC236}">
                <a16:creationId xmlns:a16="http://schemas.microsoft.com/office/drawing/2014/main" id="{4E64E484-2242-A026-DB2F-D28141B89B49}"/>
              </a:ext>
            </a:extLst>
          </p:cNvPr>
          <p:cNvSpPr txBox="1"/>
          <p:nvPr/>
        </p:nvSpPr>
        <p:spPr>
          <a:xfrm>
            <a:off x="468474" y="1635633"/>
            <a:ext cx="8668513" cy="2523768"/>
          </a:xfrm>
          <a:prstGeom prst="rect">
            <a:avLst/>
          </a:prstGeom>
          <a:noFill/>
        </p:spPr>
        <p:txBody>
          <a:bodyPr wrap="square" rtlCol="0">
            <a:spAutoFit/>
          </a:bodyPr>
          <a:lstStyle/>
          <a:p>
            <a:pPr algn="just"/>
            <a:r>
              <a:rPr lang="en-GB" b="1" dirty="0"/>
              <a:t>BrisDoc wide areas to focus on:</a:t>
            </a:r>
            <a:endParaRPr lang="en-GB" dirty="0"/>
          </a:p>
          <a:p>
            <a:pPr marL="342900" indent="-342900" algn="just">
              <a:spcBef>
                <a:spcPts val="1200"/>
              </a:spcBef>
              <a:buFont typeface="+mj-lt"/>
              <a:buAutoNum type="arabicPeriod"/>
            </a:pPr>
            <a:r>
              <a:rPr lang="en-GB" dirty="0"/>
              <a:t>Sight, clarity, and alignment of strategy / objectives</a:t>
            </a:r>
          </a:p>
          <a:p>
            <a:pPr marL="342900" indent="-342900" algn="just">
              <a:spcBef>
                <a:spcPts val="1200"/>
              </a:spcBef>
              <a:buFont typeface="+mj-lt"/>
              <a:buAutoNum type="arabicPeriod"/>
            </a:pPr>
            <a:r>
              <a:rPr lang="en-GB" dirty="0"/>
              <a:t>Coaching / involvement / contribution </a:t>
            </a:r>
          </a:p>
          <a:p>
            <a:pPr marL="342900" indent="-342900" algn="just">
              <a:spcBef>
                <a:spcPts val="1200"/>
              </a:spcBef>
              <a:buFont typeface="+mj-lt"/>
              <a:buAutoNum type="arabicPeriod"/>
            </a:pPr>
            <a:r>
              <a:rPr lang="en-GB" dirty="0"/>
              <a:t>Collaboration / cross team working / knowledge sharing</a:t>
            </a:r>
          </a:p>
          <a:p>
            <a:pPr marL="342900" indent="-342900" algn="just">
              <a:spcBef>
                <a:spcPts val="1200"/>
              </a:spcBef>
              <a:buFont typeface="+mj-lt"/>
              <a:buAutoNum type="arabicPeriod"/>
            </a:pPr>
            <a:r>
              <a:rPr lang="en-GB" dirty="0"/>
              <a:t>Communications priorities / change</a:t>
            </a:r>
          </a:p>
          <a:p>
            <a:pPr marL="342900" indent="-342900" algn="just">
              <a:spcBef>
                <a:spcPts val="1200"/>
              </a:spcBef>
              <a:buFont typeface="+mj-lt"/>
              <a:buAutoNum type="arabicPeriod"/>
            </a:pPr>
            <a:r>
              <a:rPr lang="en-GB" dirty="0"/>
              <a:t>Pay / benefits </a:t>
            </a:r>
          </a:p>
        </p:txBody>
      </p:sp>
      <p:sp>
        <p:nvSpPr>
          <p:cNvPr id="4" name="TextBox 3">
            <a:extLst>
              <a:ext uri="{FF2B5EF4-FFF2-40B4-BE49-F238E27FC236}">
                <a16:creationId xmlns:a16="http://schemas.microsoft.com/office/drawing/2014/main" id="{A92BAB04-F8C8-88BB-BB22-2F20520CF070}"/>
              </a:ext>
            </a:extLst>
          </p:cNvPr>
          <p:cNvSpPr txBox="1"/>
          <p:nvPr/>
        </p:nvSpPr>
        <p:spPr>
          <a:xfrm>
            <a:off x="468475" y="4283655"/>
            <a:ext cx="8668513" cy="1231106"/>
          </a:xfrm>
          <a:prstGeom prst="rect">
            <a:avLst/>
          </a:prstGeom>
          <a:noFill/>
        </p:spPr>
        <p:txBody>
          <a:bodyPr wrap="square" rtlCol="0">
            <a:spAutoFit/>
          </a:bodyPr>
          <a:lstStyle/>
          <a:p>
            <a:pPr algn="just"/>
            <a:r>
              <a:rPr lang="en-GB" b="1" dirty="0"/>
              <a:t>Services / teams:</a:t>
            </a:r>
            <a:endParaRPr lang="en-GB" dirty="0"/>
          </a:p>
          <a:p>
            <a:pPr marL="342900" indent="-342900" algn="just">
              <a:spcBef>
                <a:spcPts val="1200"/>
              </a:spcBef>
              <a:buFont typeface="+mj-lt"/>
              <a:buAutoNum type="arabicPeriod"/>
            </a:pPr>
            <a:r>
              <a:rPr lang="en-GB" dirty="0"/>
              <a:t>Service results shared with leadership</a:t>
            </a:r>
          </a:p>
          <a:p>
            <a:pPr marL="342900" indent="-342900" algn="just">
              <a:spcBef>
                <a:spcPts val="1200"/>
              </a:spcBef>
              <a:buFont typeface="+mj-lt"/>
              <a:buAutoNum type="arabicPeriod"/>
            </a:pPr>
            <a:r>
              <a:rPr lang="en-GB" dirty="0"/>
              <a:t>Teams planning, supported by People Business partners</a:t>
            </a:r>
          </a:p>
        </p:txBody>
      </p:sp>
      <p:sp>
        <p:nvSpPr>
          <p:cNvPr id="5" name="TextBox 4">
            <a:extLst>
              <a:ext uri="{FF2B5EF4-FFF2-40B4-BE49-F238E27FC236}">
                <a16:creationId xmlns:a16="http://schemas.microsoft.com/office/drawing/2014/main" id="{E7C05967-AD73-8D89-C8CD-B4217905C4E4}"/>
              </a:ext>
            </a:extLst>
          </p:cNvPr>
          <p:cNvSpPr txBox="1"/>
          <p:nvPr/>
        </p:nvSpPr>
        <p:spPr>
          <a:xfrm>
            <a:off x="1398695" y="5763270"/>
            <a:ext cx="6346609" cy="369332"/>
          </a:xfrm>
          <a:prstGeom prst="rect">
            <a:avLst/>
          </a:prstGeom>
          <a:solidFill>
            <a:srgbClr val="23777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just"/>
            <a:r>
              <a:rPr lang="en-GB" b="1" dirty="0">
                <a:solidFill>
                  <a:schemeClr val="bg1"/>
                </a:solidFill>
              </a:rPr>
              <a:t>Increased involvement and feedback = improved culture</a:t>
            </a:r>
          </a:p>
        </p:txBody>
      </p:sp>
    </p:spTree>
    <p:extLst>
      <p:ext uri="{BB962C8B-B14F-4D97-AF65-F5344CB8AC3E}">
        <p14:creationId xmlns:p14="http://schemas.microsoft.com/office/powerpoint/2010/main" val="364586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9A60C4-D745-5918-1968-C2A9E10B47B8}"/>
              </a:ext>
            </a:extLst>
          </p:cNvPr>
          <p:cNvSpPr txBox="1"/>
          <p:nvPr/>
        </p:nvSpPr>
        <p:spPr>
          <a:xfrm>
            <a:off x="2190938" y="6172092"/>
            <a:ext cx="4852416" cy="338554"/>
          </a:xfrm>
          <a:prstGeom prst="rect">
            <a:avLst/>
          </a:prstGeom>
          <a:noFill/>
        </p:spPr>
        <p:txBody>
          <a:bodyPr wrap="square">
            <a:spAutoFit/>
          </a:bodyPr>
          <a:lstStyle/>
          <a:p>
            <a:pPr algn="ctr"/>
            <a:r>
              <a:rPr lang="en-GB" sz="1600" b="1" dirty="0"/>
              <a:t>Continuous Improvement Cycle </a:t>
            </a:r>
          </a:p>
        </p:txBody>
      </p:sp>
      <p:graphicFrame>
        <p:nvGraphicFramePr>
          <p:cNvPr id="9" name="Diagram 8">
            <a:extLst>
              <a:ext uri="{FF2B5EF4-FFF2-40B4-BE49-F238E27FC236}">
                <a16:creationId xmlns:a16="http://schemas.microsoft.com/office/drawing/2014/main" id="{9B079360-831A-AEA4-465C-EEC48D5650B3}"/>
              </a:ext>
            </a:extLst>
          </p:cNvPr>
          <p:cNvGraphicFramePr/>
          <p:nvPr>
            <p:extLst>
              <p:ext uri="{D42A27DB-BD31-4B8C-83A1-F6EECF244321}">
                <p14:modId xmlns:p14="http://schemas.microsoft.com/office/powerpoint/2010/main" val="201802986"/>
              </p:ext>
            </p:extLst>
          </p:nvPr>
        </p:nvGraphicFramePr>
        <p:xfrm>
          <a:off x="1755648" y="2487168"/>
          <a:ext cx="5242560" cy="352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04FF8E19-8FE5-272E-40B8-5787B9A3F100}"/>
              </a:ext>
            </a:extLst>
          </p:cNvPr>
          <p:cNvSpPr txBox="1"/>
          <p:nvPr/>
        </p:nvSpPr>
        <p:spPr>
          <a:xfrm>
            <a:off x="1133856" y="1393398"/>
            <a:ext cx="6876288" cy="923330"/>
          </a:xfrm>
          <a:prstGeom prst="rect">
            <a:avLst/>
          </a:prstGeom>
          <a:noFill/>
        </p:spPr>
        <p:txBody>
          <a:bodyPr wrap="square">
            <a:spAutoFit/>
          </a:bodyPr>
          <a:lstStyle/>
          <a:p>
            <a:pPr algn="ctr" eaLnBrk="1" hangingPunct="1"/>
            <a:r>
              <a:rPr lang="en-GB" b="1" dirty="0"/>
              <a:t>48 questions that help us to improve…</a:t>
            </a:r>
          </a:p>
          <a:p>
            <a:pPr algn="ctr" eaLnBrk="1" hangingPunct="1"/>
            <a:endParaRPr lang="en-GB" b="1" dirty="0"/>
          </a:p>
          <a:p>
            <a:pPr algn="ctr" eaLnBrk="1" hangingPunct="1"/>
            <a:r>
              <a:rPr lang="en-GB" b="1" dirty="0"/>
              <a:t>W</a:t>
            </a:r>
            <a:r>
              <a:rPr lang="en-GB" sz="1800" b="1" dirty="0"/>
              <a:t>hat </a:t>
            </a:r>
            <a:r>
              <a:rPr lang="en-GB" b="1" dirty="0"/>
              <a:t>W</a:t>
            </a:r>
            <a:r>
              <a:rPr lang="en-GB" sz="1800" b="1" dirty="0"/>
              <a:t>e </a:t>
            </a:r>
            <a:r>
              <a:rPr lang="en-GB" b="1" dirty="0"/>
              <a:t>D</a:t>
            </a:r>
            <a:r>
              <a:rPr lang="en-GB" sz="1800" b="1" dirty="0"/>
              <a:t>o &amp; The </a:t>
            </a:r>
            <a:r>
              <a:rPr lang="en-GB" b="1" dirty="0"/>
              <a:t>W</a:t>
            </a:r>
            <a:r>
              <a:rPr lang="en-GB" sz="1800" b="1" dirty="0"/>
              <a:t>ay We Do </a:t>
            </a:r>
            <a:r>
              <a:rPr lang="en-GB" b="1" dirty="0"/>
              <a:t>I</a:t>
            </a:r>
            <a:r>
              <a:rPr lang="en-GB" sz="1800" b="1" dirty="0"/>
              <a:t>t</a:t>
            </a:r>
          </a:p>
        </p:txBody>
      </p:sp>
    </p:spTree>
    <p:extLst>
      <p:ext uri="{BB962C8B-B14F-4D97-AF65-F5344CB8AC3E}">
        <p14:creationId xmlns:p14="http://schemas.microsoft.com/office/powerpoint/2010/main" val="208677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0A88E-7957-23F4-14E9-0ECBABCD11A7}"/>
              </a:ext>
            </a:extLst>
          </p:cNvPr>
          <p:cNvPicPr>
            <a:picLocks noChangeAspect="1"/>
          </p:cNvPicPr>
          <p:nvPr/>
        </p:nvPicPr>
        <p:blipFill>
          <a:blip r:embed="rId3">
            <a:alphaModFix amt="22000"/>
          </a:blip>
          <a:stretch>
            <a:fillRect/>
          </a:stretch>
        </p:blipFill>
        <p:spPr>
          <a:xfrm>
            <a:off x="73668" y="968601"/>
            <a:ext cx="8852159" cy="5127180"/>
          </a:xfrm>
          <a:prstGeom prst="rect">
            <a:avLst/>
          </a:prstGeom>
          <a:solidFill>
            <a:schemeClr val="bg1">
              <a:alpha val="28000"/>
            </a:schemeClr>
          </a:solidFill>
        </p:spPr>
      </p:pic>
      <p:sp>
        <p:nvSpPr>
          <p:cNvPr id="6" name="TextBox 5">
            <a:extLst>
              <a:ext uri="{FF2B5EF4-FFF2-40B4-BE49-F238E27FC236}">
                <a16:creationId xmlns:a16="http://schemas.microsoft.com/office/drawing/2014/main" id="{A7BDE9D9-9803-6068-6CFC-C4325CBEA398}"/>
              </a:ext>
            </a:extLst>
          </p:cNvPr>
          <p:cNvSpPr txBox="1"/>
          <p:nvPr/>
        </p:nvSpPr>
        <p:spPr>
          <a:xfrm>
            <a:off x="2963988" y="2947416"/>
            <a:ext cx="3348994" cy="892552"/>
          </a:xfrm>
          <a:prstGeom prst="rect">
            <a:avLst/>
          </a:prstGeom>
          <a:solidFill>
            <a:srgbClr val="007B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en-GB" sz="3200" b="1" dirty="0">
                <a:solidFill>
                  <a:schemeClr val="bg1"/>
                </a:solidFill>
                <a:latin typeface="+mn-lt"/>
              </a:rPr>
              <a:t>68% Responded</a:t>
            </a:r>
          </a:p>
          <a:p>
            <a:pPr algn="ctr"/>
            <a:r>
              <a:rPr lang="en-GB" sz="2000" b="1" dirty="0">
                <a:solidFill>
                  <a:schemeClr val="bg1"/>
                </a:solidFill>
              </a:rPr>
              <a:t>54% in 2021</a:t>
            </a:r>
            <a:endParaRPr lang="en-US" sz="2000" b="1" dirty="0">
              <a:solidFill>
                <a:schemeClr val="bg1"/>
              </a:solidFill>
              <a:latin typeface="+mn-lt"/>
            </a:endParaRPr>
          </a:p>
        </p:txBody>
      </p:sp>
    </p:spTree>
    <p:extLst>
      <p:ext uri="{BB962C8B-B14F-4D97-AF65-F5344CB8AC3E}">
        <p14:creationId xmlns:p14="http://schemas.microsoft.com/office/powerpoint/2010/main" val="272149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164058-0EA1-716F-7929-C634B16891EC}"/>
              </a:ext>
            </a:extLst>
          </p:cNvPr>
          <p:cNvPicPr>
            <a:picLocks noChangeAspect="1"/>
          </p:cNvPicPr>
          <p:nvPr/>
        </p:nvPicPr>
        <p:blipFill>
          <a:blip r:embed="rId3"/>
          <a:stretch>
            <a:fillRect/>
          </a:stretch>
        </p:blipFill>
        <p:spPr>
          <a:xfrm>
            <a:off x="-67251" y="1931379"/>
            <a:ext cx="8321675" cy="3389121"/>
          </a:xfrm>
          <a:prstGeom prst="rect">
            <a:avLst/>
          </a:prstGeom>
        </p:spPr>
      </p:pic>
      <p:sp>
        <p:nvSpPr>
          <p:cNvPr id="3" name="Up Arrow 32">
            <a:extLst>
              <a:ext uri="{FF2B5EF4-FFF2-40B4-BE49-F238E27FC236}">
                <a16:creationId xmlns:a16="http://schemas.microsoft.com/office/drawing/2014/main" id="{CD4C8A80-B7BF-EF54-A176-B3E050B4C273}"/>
              </a:ext>
            </a:extLst>
          </p:cNvPr>
          <p:cNvSpPr/>
          <p:nvPr/>
        </p:nvSpPr>
        <p:spPr bwMode="auto">
          <a:xfrm rot="2220967">
            <a:off x="6762942" y="2873666"/>
            <a:ext cx="304761" cy="1715407"/>
          </a:xfrm>
          <a:prstGeom prst="upArrow">
            <a:avLst/>
          </a:prstGeom>
          <a:gradFill>
            <a:gsLst>
              <a:gs pos="0">
                <a:schemeClr val="bg1"/>
              </a:gs>
              <a:gs pos="0">
                <a:schemeClr val="bg1"/>
              </a:gs>
              <a:gs pos="100000">
                <a:srgbClr val="002E8A"/>
              </a:gs>
            </a:gsLst>
            <a:path path="circle">
              <a:fillToRect l="100000" t="100000"/>
            </a:path>
          </a:gradFill>
          <a:ln w="12700" cap="flat" cmpd="sng" algn="ctr">
            <a:noFill/>
            <a:prstDash val="solid"/>
            <a:round/>
            <a:headEnd type="none" w="med" len="med"/>
            <a:tailEnd type="none" w="med" len="med"/>
          </a:ln>
          <a:effectLst/>
        </p:spPr>
        <p:txBody>
          <a:bodyPr wrap="square" lIns="16881"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n-GB" sz="1015" dirty="0"/>
          </a:p>
        </p:txBody>
      </p:sp>
      <p:sp>
        <p:nvSpPr>
          <p:cNvPr id="4" name="TextBox 3">
            <a:extLst>
              <a:ext uri="{FF2B5EF4-FFF2-40B4-BE49-F238E27FC236}">
                <a16:creationId xmlns:a16="http://schemas.microsoft.com/office/drawing/2014/main" id="{A7CD117B-32AF-E072-BCA2-6CC0FE7E128A}"/>
              </a:ext>
            </a:extLst>
          </p:cNvPr>
          <p:cNvSpPr txBox="1"/>
          <p:nvPr/>
        </p:nvSpPr>
        <p:spPr>
          <a:xfrm>
            <a:off x="6942603" y="3703396"/>
            <a:ext cx="961292" cy="6682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923" b="1" i="1" dirty="0">
                <a:solidFill>
                  <a:srgbClr val="002E8A"/>
                </a:solidFill>
                <a:latin typeface="Arial" panose="020B0604020202020204" pitchFamily="34" charset="0"/>
                <a:cs typeface="Arial" panose="020B0604020202020204" pitchFamily="34" charset="0"/>
              </a:rPr>
              <a:t>Journey of continuous improvement</a:t>
            </a:r>
          </a:p>
        </p:txBody>
      </p:sp>
      <p:sp>
        <p:nvSpPr>
          <p:cNvPr id="15" name="TextBox 14">
            <a:extLst>
              <a:ext uri="{FF2B5EF4-FFF2-40B4-BE49-F238E27FC236}">
                <a16:creationId xmlns:a16="http://schemas.microsoft.com/office/drawing/2014/main" id="{3FD80B54-A7CF-8C3B-511F-B4068BA21C61}"/>
              </a:ext>
            </a:extLst>
          </p:cNvPr>
          <p:cNvSpPr txBox="1"/>
          <p:nvPr/>
        </p:nvSpPr>
        <p:spPr>
          <a:xfrm>
            <a:off x="1258903" y="5157645"/>
            <a:ext cx="3019346" cy="246221"/>
          </a:xfrm>
          <a:prstGeom prst="rect">
            <a:avLst/>
          </a:prstGeom>
          <a:noFill/>
        </p:spPr>
        <p:txBody>
          <a:bodyPr wrap="square">
            <a:spAutoFit/>
          </a:bodyPr>
          <a:lstStyle/>
          <a:p>
            <a:pPr algn="ctr">
              <a:defRPr sz="1000"/>
            </a:pPr>
            <a:r>
              <a:rPr lang="en-GB" sz="1000" b="1" i="1" dirty="0">
                <a:solidFill>
                  <a:srgbClr val="FF0000"/>
                </a:solidFill>
                <a:cs typeface="Arial"/>
              </a:rPr>
              <a:t>‘Under-performing’ &lt; 49’</a:t>
            </a:r>
            <a:endParaRPr lang="en-GB" sz="1000" b="1" i="1" dirty="0">
              <a:solidFill>
                <a:srgbClr val="FF0000"/>
              </a:solidFill>
              <a:latin typeface="Arial"/>
              <a:cs typeface="Arial"/>
            </a:endParaRPr>
          </a:p>
        </p:txBody>
      </p:sp>
      <p:sp>
        <p:nvSpPr>
          <p:cNvPr id="17" name="TextBox 16">
            <a:extLst>
              <a:ext uri="{FF2B5EF4-FFF2-40B4-BE49-F238E27FC236}">
                <a16:creationId xmlns:a16="http://schemas.microsoft.com/office/drawing/2014/main" id="{DE316863-88BE-1B29-3AC8-22315F2809B1}"/>
              </a:ext>
            </a:extLst>
          </p:cNvPr>
          <p:cNvSpPr txBox="1"/>
          <p:nvPr/>
        </p:nvSpPr>
        <p:spPr>
          <a:xfrm>
            <a:off x="2153515" y="5157645"/>
            <a:ext cx="4572000" cy="246221"/>
          </a:xfrm>
          <a:prstGeom prst="rect">
            <a:avLst/>
          </a:prstGeom>
          <a:noFill/>
        </p:spPr>
        <p:txBody>
          <a:bodyPr wrap="square">
            <a:spAutoFit/>
          </a:bodyPr>
          <a:lstStyle/>
          <a:p>
            <a:pPr algn="ctr" rtl="0">
              <a:defRPr sz="1000"/>
            </a:pPr>
            <a:r>
              <a:rPr lang="en-GB" sz="1000" b="1" i="1" dirty="0">
                <a:solidFill>
                  <a:srgbClr val="E25B00"/>
                </a:solidFill>
                <a:latin typeface="Arial"/>
                <a:cs typeface="Arial"/>
              </a:rPr>
              <a:t>‘Similar to rest’ &gt; 49 </a:t>
            </a:r>
          </a:p>
        </p:txBody>
      </p:sp>
      <p:sp>
        <p:nvSpPr>
          <p:cNvPr id="19" name="TextBox 18">
            <a:extLst>
              <a:ext uri="{FF2B5EF4-FFF2-40B4-BE49-F238E27FC236}">
                <a16:creationId xmlns:a16="http://schemas.microsoft.com/office/drawing/2014/main" id="{F0CC27BE-2C55-8714-EC0D-17302A878010}"/>
              </a:ext>
            </a:extLst>
          </p:cNvPr>
          <p:cNvSpPr txBox="1"/>
          <p:nvPr/>
        </p:nvSpPr>
        <p:spPr>
          <a:xfrm>
            <a:off x="3732549" y="5157645"/>
            <a:ext cx="4572000" cy="246221"/>
          </a:xfrm>
          <a:prstGeom prst="rect">
            <a:avLst/>
          </a:prstGeom>
          <a:noFill/>
        </p:spPr>
        <p:txBody>
          <a:bodyPr wrap="square">
            <a:spAutoFit/>
          </a:bodyPr>
          <a:lstStyle/>
          <a:p>
            <a:pPr algn="ctr">
              <a:defRPr sz="1000"/>
            </a:pPr>
            <a:r>
              <a:rPr lang="en-GB" sz="1000" b="1" i="1" dirty="0">
                <a:solidFill>
                  <a:srgbClr val="008000"/>
                </a:solidFill>
                <a:latin typeface="Arial"/>
                <a:cs typeface="Arial"/>
              </a:rPr>
              <a:t>‘Clearly the best’ &gt; 67</a:t>
            </a:r>
          </a:p>
        </p:txBody>
      </p:sp>
      <p:sp>
        <p:nvSpPr>
          <p:cNvPr id="21" name="TextBox 20">
            <a:extLst>
              <a:ext uri="{FF2B5EF4-FFF2-40B4-BE49-F238E27FC236}">
                <a16:creationId xmlns:a16="http://schemas.microsoft.com/office/drawing/2014/main" id="{6D3C40A3-2954-7F71-4661-A0BDB1E2C9C0}"/>
              </a:ext>
            </a:extLst>
          </p:cNvPr>
          <p:cNvSpPr txBox="1"/>
          <p:nvPr/>
        </p:nvSpPr>
        <p:spPr>
          <a:xfrm>
            <a:off x="6683796" y="5157645"/>
            <a:ext cx="2360145" cy="246221"/>
          </a:xfrm>
          <a:prstGeom prst="rect">
            <a:avLst/>
          </a:prstGeom>
          <a:noFill/>
        </p:spPr>
        <p:txBody>
          <a:bodyPr wrap="square">
            <a:spAutoFit/>
          </a:bodyPr>
          <a:lstStyle/>
          <a:p>
            <a:pPr algn="ctr">
              <a:defRPr sz="1000"/>
            </a:pPr>
            <a:r>
              <a:rPr lang="en-GB" sz="1000" b="1" i="1" dirty="0">
                <a:solidFill>
                  <a:srgbClr val="002E8A"/>
                </a:solidFill>
                <a:latin typeface="Arial"/>
                <a:cs typeface="Arial"/>
              </a:rPr>
              <a:t>'Truly </a:t>
            </a:r>
            <a:r>
              <a:rPr lang="en-GB" sz="1000" b="1" i="1" dirty="0">
                <a:solidFill>
                  <a:srgbClr val="002E8A"/>
                </a:solidFill>
                <a:cs typeface="Arial"/>
              </a:rPr>
              <a:t>differentiated‘ &gt; 79</a:t>
            </a:r>
            <a:endParaRPr lang="en-GB" sz="1000" b="1" i="1" dirty="0">
              <a:solidFill>
                <a:srgbClr val="002E8A"/>
              </a:solidFill>
              <a:latin typeface="Arial"/>
              <a:cs typeface="Arial"/>
            </a:endParaRPr>
          </a:p>
        </p:txBody>
      </p:sp>
      <p:sp>
        <p:nvSpPr>
          <p:cNvPr id="24" name="Star: 6 Points 23">
            <a:extLst>
              <a:ext uri="{FF2B5EF4-FFF2-40B4-BE49-F238E27FC236}">
                <a16:creationId xmlns:a16="http://schemas.microsoft.com/office/drawing/2014/main" id="{002FB897-3EFD-42B5-49D3-0D05CE933111}"/>
              </a:ext>
            </a:extLst>
          </p:cNvPr>
          <p:cNvSpPr/>
          <p:nvPr/>
        </p:nvSpPr>
        <p:spPr>
          <a:xfrm>
            <a:off x="5729526" y="3540084"/>
            <a:ext cx="179294" cy="243429"/>
          </a:xfrm>
          <a:prstGeom prst="star6">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a:extLst>
              <a:ext uri="{FF2B5EF4-FFF2-40B4-BE49-F238E27FC236}">
                <a16:creationId xmlns:a16="http://schemas.microsoft.com/office/drawing/2014/main" id="{A76A24FE-A334-5772-5EDA-3B9283860599}"/>
              </a:ext>
            </a:extLst>
          </p:cNvPr>
          <p:cNvSpPr>
            <a:spLocks noChangeArrowheads="1"/>
          </p:cNvSpPr>
          <p:nvPr/>
        </p:nvSpPr>
        <p:spPr bwMode="auto">
          <a:xfrm>
            <a:off x="244754" y="1042553"/>
            <a:ext cx="889924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600" b="1" dirty="0"/>
              <a:t>It’s a Journey</a:t>
            </a:r>
            <a:endParaRPr lang="en-US" sz="1600" b="1" dirty="0"/>
          </a:p>
        </p:txBody>
      </p:sp>
    </p:spTree>
    <p:extLst>
      <p:ext uri="{BB962C8B-B14F-4D97-AF65-F5344CB8AC3E}">
        <p14:creationId xmlns:p14="http://schemas.microsoft.com/office/powerpoint/2010/main" val="29361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7C281E6F-2474-757B-6C9B-B68DFBC3CB80}"/>
              </a:ext>
            </a:extLst>
          </p:cNvPr>
          <p:cNvSpPr>
            <a:spLocks noChangeArrowheads="1"/>
          </p:cNvSpPr>
          <p:nvPr/>
        </p:nvSpPr>
        <p:spPr bwMode="auto">
          <a:xfrm>
            <a:off x="244754" y="746636"/>
            <a:ext cx="889924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600" b="1" dirty="0"/>
              <a:t>Mapped Against Our values</a:t>
            </a:r>
            <a:endParaRPr lang="en-US" sz="1600" b="1" dirty="0"/>
          </a:p>
        </p:txBody>
      </p:sp>
      <p:grpSp>
        <p:nvGrpSpPr>
          <p:cNvPr id="18" name="Group 17">
            <a:extLst>
              <a:ext uri="{FF2B5EF4-FFF2-40B4-BE49-F238E27FC236}">
                <a16:creationId xmlns:a16="http://schemas.microsoft.com/office/drawing/2014/main" id="{F710C066-2B6A-32B0-6376-05068DE0D112}"/>
              </a:ext>
            </a:extLst>
          </p:cNvPr>
          <p:cNvGrpSpPr/>
          <p:nvPr/>
        </p:nvGrpSpPr>
        <p:grpSpPr>
          <a:xfrm>
            <a:off x="1292614" y="5782609"/>
            <a:ext cx="7617981" cy="246221"/>
            <a:chOff x="1258903" y="5157645"/>
            <a:chExt cx="7617981" cy="246221"/>
          </a:xfrm>
        </p:grpSpPr>
        <p:sp>
          <p:nvSpPr>
            <p:cNvPr id="13" name="TextBox 12">
              <a:extLst>
                <a:ext uri="{FF2B5EF4-FFF2-40B4-BE49-F238E27FC236}">
                  <a16:creationId xmlns:a16="http://schemas.microsoft.com/office/drawing/2014/main" id="{13587F31-EF19-0DA3-C443-77859D04873F}"/>
                </a:ext>
              </a:extLst>
            </p:cNvPr>
            <p:cNvSpPr txBox="1"/>
            <p:nvPr/>
          </p:nvSpPr>
          <p:spPr>
            <a:xfrm>
              <a:off x="1258903" y="5157645"/>
              <a:ext cx="3019346" cy="246221"/>
            </a:xfrm>
            <a:prstGeom prst="rect">
              <a:avLst/>
            </a:prstGeom>
            <a:noFill/>
          </p:spPr>
          <p:txBody>
            <a:bodyPr wrap="square">
              <a:spAutoFit/>
            </a:bodyPr>
            <a:lstStyle/>
            <a:p>
              <a:pPr algn="ctr">
                <a:defRPr sz="1000"/>
              </a:pPr>
              <a:r>
                <a:rPr lang="en-GB" sz="1000" b="1" i="1" dirty="0">
                  <a:solidFill>
                    <a:srgbClr val="FF0000"/>
                  </a:solidFill>
                  <a:cs typeface="Arial"/>
                </a:rPr>
                <a:t>‘Under-performing’ &lt; 49’</a:t>
              </a:r>
              <a:endParaRPr lang="en-GB" sz="1000" b="1" i="1" dirty="0">
                <a:solidFill>
                  <a:srgbClr val="FF0000"/>
                </a:solidFill>
                <a:latin typeface="Arial"/>
                <a:cs typeface="Arial"/>
              </a:endParaRPr>
            </a:p>
          </p:txBody>
        </p:sp>
        <p:sp>
          <p:nvSpPr>
            <p:cNvPr id="14" name="TextBox 13">
              <a:extLst>
                <a:ext uri="{FF2B5EF4-FFF2-40B4-BE49-F238E27FC236}">
                  <a16:creationId xmlns:a16="http://schemas.microsoft.com/office/drawing/2014/main" id="{8E2FEC0B-9363-FD51-7210-139C859A253B}"/>
                </a:ext>
              </a:extLst>
            </p:cNvPr>
            <p:cNvSpPr txBox="1"/>
            <p:nvPr/>
          </p:nvSpPr>
          <p:spPr>
            <a:xfrm>
              <a:off x="2153515" y="5157645"/>
              <a:ext cx="4572000" cy="246221"/>
            </a:xfrm>
            <a:prstGeom prst="rect">
              <a:avLst/>
            </a:prstGeom>
            <a:noFill/>
          </p:spPr>
          <p:txBody>
            <a:bodyPr wrap="square">
              <a:spAutoFit/>
            </a:bodyPr>
            <a:lstStyle/>
            <a:p>
              <a:pPr algn="ctr" rtl="0">
                <a:defRPr sz="1000"/>
              </a:pPr>
              <a:r>
                <a:rPr lang="en-GB" sz="1000" b="1" i="1" dirty="0">
                  <a:solidFill>
                    <a:srgbClr val="E25B00"/>
                  </a:solidFill>
                  <a:latin typeface="Arial"/>
                  <a:cs typeface="Arial"/>
                </a:rPr>
                <a:t>‘Similar to rest’ &gt; 49 </a:t>
              </a:r>
            </a:p>
          </p:txBody>
        </p:sp>
        <p:sp>
          <p:nvSpPr>
            <p:cNvPr id="15" name="TextBox 14">
              <a:extLst>
                <a:ext uri="{FF2B5EF4-FFF2-40B4-BE49-F238E27FC236}">
                  <a16:creationId xmlns:a16="http://schemas.microsoft.com/office/drawing/2014/main" id="{05E15DC5-7B2D-89A4-9F73-FD0BD4482451}"/>
                </a:ext>
              </a:extLst>
            </p:cNvPr>
            <p:cNvSpPr txBox="1"/>
            <p:nvPr/>
          </p:nvSpPr>
          <p:spPr>
            <a:xfrm>
              <a:off x="3732549" y="5157645"/>
              <a:ext cx="4572000" cy="246221"/>
            </a:xfrm>
            <a:prstGeom prst="rect">
              <a:avLst/>
            </a:prstGeom>
            <a:noFill/>
          </p:spPr>
          <p:txBody>
            <a:bodyPr wrap="square">
              <a:spAutoFit/>
            </a:bodyPr>
            <a:lstStyle/>
            <a:p>
              <a:pPr algn="ctr">
                <a:defRPr sz="1000"/>
              </a:pPr>
              <a:r>
                <a:rPr lang="en-GB" sz="1000" b="1" i="1" dirty="0">
                  <a:solidFill>
                    <a:srgbClr val="008000"/>
                  </a:solidFill>
                  <a:latin typeface="Arial"/>
                  <a:cs typeface="Arial"/>
                </a:rPr>
                <a:t>‘Clearly the best’ &gt; 67</a:t>
              </a:r>
            </a:p>
          </p:txBody>
        </p:sp>
        <p:sp>
          <p:nvSpPr>
            <p:cNvPr id="16" name="TextBox 15">
              <a:extLst>
                <a:ext uri="{FF2B5EF4-FFF2-40B4-BE49-F238E27FC236}">
                  <a16:creationId xmlns:a16="http://schemas.microsoft.com/office/drawing/2014/main" id="{72142A84-AA02-8642-5840-ACD0624683D5}"/>
                </a:ext>
              </a:extLst>
            </p:cNvPr>
            <p:cNvSpPr txBox="1"/>
            <p:nvPr/>
          </p:nvSpPr>
          <p:spPr>
            <a:xfrm>
              <a:off x="6516739" y="5157645"/>
              <a:ext cx="2360145" cy="246221"/>
            </a:xfrm>
            <a:prstGeom prst="rect">
              <a:avLst/>
            </a:prstGeom>
            <a:noFill/>
          </p:spPr>
          <p:txBody>
            <a:bodyPr wrap="square">
              <a:spAutoFit/>
            </a:bodyPr>
            <a:lstStyle/>
            <a:p>
              <a:pPr algn="ctr">
                <a:defRPr sz="1000"/>
              </a:pPr>
              <a:r>
                <a:rPr lang="en-GB" sz="1000" b="1" i="1" dirty="0">
                  <a:solidFill>
                    <a:srgbClr val="002E8A"/>
                  </a:solidFill>
                  <a:latin typeface="Arial"/>
                  <a:cs typeface="Arial"/>
                </a:rPr>
                <a:t>'Truly </a:t>
              </a:r>
              <a:r>
                <a:rPr lang="en-GB" sz="1000" b="1" i="1" dirty="0">
                  <a:solidFill>
                    <a:srgbClr val="002E8A"/>
                  </a:solidFill>
                  <a:cs typeface="Arial"/>
                </a:rPr>
                <a:t>differentiated‘ &gt; 79</a:t>
              </a:r>
              <a:endParaRPr lang="en-GB" sz="1000" b="1" i="1" dirty="0">
                <a:solidFill>
                  <a:srgbClr val="002E8A"/>
                </a:solidFill>
                <a:latin typeface="Arial"/>
                <a:cs typeface="Arial"/>
              </a:endParaRPr>
            </a:p>
          </p:txBody>
        </p:sp>
      </p:grpSp>
      <p:pic>
        <p:nvPicPr>
          <p:cNvPr id="17" name="Picture 16">
            <a:extLst>
              <a:ext uri="{FF2B5EF4-FFF2-40B4-BE49-F238E27FC236}">
                <a16:creationId xmlns:a16="http://schemas.microsoft.com/office/drawing/2014/main" id="{6E1EBE69-C1DD-831B-16CD-E11E8E758361}"/>
              </a:ext>
            </a:extLst>
          </p:cNvPr>
          <p:cNvPicPr>
            <a:picLocks noChangeAspect="1"/>
          </p:cNvPicPr>
          <p:nvPr/>
        </p:nvPicPr>
        <p:blipFill rotWithShape="1">
          <a:blip r:embed="rId3"/>
          <a:srcRect l="2555" t="5127" r="10997"/>
          <a:stretch/>
        </p:blipFill>
        <p:spPr>
          <a:xfrm>
            <a:off x="87248" y="1651341"/>
            <a:ext cx="8771955" cy="4131268"/>
          </a:xfrm>
          <a:prstGeom prst="rect">
            <a:avLst/>
          </a:prstGeom>
        </p:spPr>
      </p:pic>
    </p:spTree>
    <p:extLst>
      <p:ext uri="{BB962C8B-B14F-4D97-AF65-F5344CB8AC3E}">
        <p14:creationId xmlns:p14="http://schemas.microsoft.com/office/powerpoint/2010/main" val="396806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AB1AEA-3CF9-DD79-197D-C01734D1126F}"/>
              </a:ext>
            </a:extLst>
          </p:cNvPr>
          <p:cNvPicPr>
            <a:picLocks noChangeAspect="1"/>
          </p:cNvPicPr>
          <p:nvPr/>
        </p:nvPicPr>
        <p:blipFill>
          <a:blip r:embed="rId3"/>
          <a:stretch>
            <a:fillRect/>
          </a:stretch>
        </p:blipFill>
        <p:spPr>
          <a:xfrm>
            <a:off x="103244" y="993437"/>
            <a:ext cx="8937511" cy="4871126"/>
          </a:xfrm>
          <a:prstGeom prst="rect">
            <a:avLst/>
          </a:prstGeom>
        </p:spPr>
      </p:pic>
    </p:spTree>
    <p:extLst>
      <p:ext uri="{BB962C8B-B14F-4D97-AF65-F5344CB8AC3E}">
        <p14:creationId xmlns:p14="http://schemas.microsoft.com/office/powerpoint/2010/main" val="174641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E46E3-57DF-50B3-11B4-FD326E89873A}"/>
              </a:ext>
            </a:extLst>
          </p:cNvPr>
          <p:cNvPicPr>
            <a:picLocks noChangeAspect="1"/>
          </p:cNvPicPr>
          <p:nvPr/>
        </p:nvPicPr>
        <p:blipFill>
          <a:blip r:embed="rId3"/>
          <a:stretch>
            <a:fillRect/>
          </a:stretch>
        </p:blipFill>
        <p:spPr>
          <a:xfrm>
            <a:off x="683" y="1061534"/>
            <a:ext cx="9143317" cy="4734932"/>
          </a:xfrm>
          <a:prstGeom prst="rect">
            <a:avLst/>
          </a:prstGeom>
        </p:spPr>
      </p:pic>
    </p:spTree>
    <p:extLst>
      <p:ext uri="{BB962C8B-B14F-4D97-AF65-F5344CB8AC3E}">
        <p14:creationId xmlns:p14="http://schemas.microsoft.com/office/powerpoint/2010/main" val="206184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3903D1-F53D-5581-A167-AB20063A5E11}"/>
              </a:ext>
            </a:extLst>
          </p:cNvPr>
          <p:cNvSpPr>
            <a:spLocks noChangeArrowheads="1"/>
          </p:cNvSpPr>
          <p:nvPr/>
        </p:nvSpPr>
        <p:spPr bwMode="auto">
          <a:xfrm>
            <a:off x="132938" y="1604299"/>
            <a:ext cx="332975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8" b="1" dirty="0"/>
              <a:t>Highest scoring 6 questions across the survey</a:t>
            </a:r>
            <a:endParaRPr lang="en-US" sz="1108" b="1" dirty="0"/>
          </a:p>
        </p:txBody>
      </p:sp>
      <p:sp>
        <p:nvSpPr>
          <p:cNvPr id="3" name="Rectangle 7">
            <a:extLst>
              <a:ext uri="{FF2B5EF4-FFF2-40B4-BE49-F238E27FC236}">
                <a16:creationId xmlns:a16="http://schemas.microsoft.com/office/drawing/2014/main" id="{93546356-A338-B0BB-541B-893020E34A1D}"/>
              </a:ext>
            </a:extLst>
          </p:cNvPr>
          <p:cNvSpPr>
            <a:spLocks noChangeArrowheads="1"/>
          </p:cNvSpPr>
          <p:nvPr/>
        </p:nvSpPr>
        <p:spPr bwMode="auto">
          <a:xfrm>
            <a:off x="7325648" y="1624344"/>
            <a:ext cx="127584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015" b="1" dirty="0"/>
              <a:t>Score &amp; change</a:t>
            </a:r>
            <a:endParaRPr lang="en-US" sz="1015" b="1" dirty="0"/>
          </a:p>
        </p:txBody>
      </p:sp>
      <p:sp>
        <p:nvSpPr>
          <p:cNvPr id="4" name="Rectangle 2">
            <a:extLst>
              <a:ext uri="{FF2B5EF4-FFF2-40B4-BE49-F238E27FC236}">
                <a16:creationId xmlns:a16="http://schemas.microsoft.com/office/drawing/2014/main" id="{5416F3AF-D395-60A1-A2D7-F4EFA351C36F}"/>
              </a:ext>
            </a:extLst>
          </p:cNvPr>
          <p:cNvSpPr>
            <a:spLocks noChangeArrowheads="1"/>
          </p:cNvSpPr>
          <p:nvPr/>
        </p:nvSpPr>
        <p:spPr bwMode="auto">
          <a:xfrm>
            <a:off x="0" y="622976"/>
            <a:ext cx="889924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600" b="1" dirty="0"/>
              <a:t>A warm and caring culture, lacking consistency in critical performance areas. </a:t>
            </a:r>
            <a:endParaRPr lang="en-US" sz="1600" b="1" dirty="0"/>
          </a:p>
        </p:txBody>
      </p:sp>
      <p:sp>
        <p:nvSpPr>
          <p:cNvPr id="5" name="Rectangle 5">
            <a:extLst>
              <a:ext uri="{FF2B5EF4-FFF2-40B4-BE49-F238E27FC236}">
                <a16:creationId xmlns:a16="http://schemas.microsoft.com/office/drawing/2014/main" id="{D37399AD-FF62-F680-791A-16B4DF9A7036}"/>
              </a:ext>
            </a:extLst>
          </p:cNvPr>
          <p:cNvSpPr>
            <a:spLocks noChangeArrowheads="1"/>
          </p:cNvSpPr>
          <p:nvPr/>
        </p:nvSpPr>
        <p:spPr bwMode="auto">
          <a:xfrm>
            <a:off x="132938" y="4160406"/>
            <a:ext cx="329769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8" b="1" dirty="0"/>
              <a:t>Lowest scoring 6 questions across the survey</a:t>
            </a:r>
            <a:endParaRPr lang="en-US" sz="1108" b="1" dirty="0"/>
          </a:p>
        </p:txBody>
      </p:sp>
      <p:sp>
        <p:nvSpPr>
          <p:cNvPr id="6" name="Rectangle 7">
            <a:extLst>
              <a:ext uri="{FF2B5EF4-FFF2-40B4-BE49-F238E27FC236}">
                <a16:creationId xmlns:a16="http://schemas.microsoft.com/office/drawing/2014/main" id="{C3C4A622-73AC-0729-7A50-7906579816CD}"/>
              </a:ext>
            </a:extLst>
          </p:cNvPr>
          <p:cNvSpPr>
            <a:spLocks noChangeArrowheads="1"/>
          </p:cNvSpPr>
          <p:nvPr/>
        </p:nvSpPr>
        <p:spPr bwMode="auto">
          <a:xfrm>
            <a:off x="5597157" y="1618503"/>
            <a:ext cx="11299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015" b="1" dirty="0"/>
              <a:t>Category</a:t>
            </a:r>
            <a:endParaRPr lang="en-US" sz="1015" b="1" dirty="0"/>
          </a:p>
        </p:txBody>
      </p:sp>
      <p:pic>
        <p:nvPicPr>
          <p:cNvPr id="7" name="Picture 6">
            <a:extLst>
              <a:ext uri="{FF2B5EF4-FFF2-40B4-BE49-F238E27FC236}">
                <a16:creationId xmlns:a16="http://schemas.microsoft.com/office/drawing/2014/main" id="{6B97A231-A91F-A2CA-A367-DABFCE4C6208}"/>
              </a:ext>
            </a:extLst>
          </p:cNvPr>
          <p:cNvPicPr>
            <a:picLocks noChangeAspect="1"/>
          </p:cNvPicPr>
          <p:nvPr/>
        </p:nvPicPr>
        <p:blipFill rotWithShape="1">
          <a:blip r:embed="rId2"/>
          <a:srcRect l="3568"/>
          <a:stretch/>
        </p:blipFill>
        <p:spPr>
          <a:xfrm>
            <a:off x="233081" y="1915908"/>
            <a:ext cx="8453481" cy="1974330"/>
          </a:xfrm>
          <a:prstGeom prst="rect">
            <a:avLst/>
          </a:prstGeom>
        </p:spPr>
      </p:pic>
      <p:pic>
        <p:nvPicPr>
          <p:cNvPr id="8" name="Picture 7">
            <a:extLst>
              <a:ext uri="{FF2B5EF4-FFF2-40B4-BE49-F238E27FC236}">
                <a16:creationId xmlns:a16="http://schemas.microsoft.com/office/drawing/2014/main" id="{E7167A5D-BDC5-CA0F-2746-8D28E3D3A604}"/>
              </a:ext>
            </a:extLst>
          </p:cNvPr>
          <p:cNvPicPr>
            <a:picLocks noChangeAspect="1"/>
          </p:cNvPicPr>
          <p:nvPr/>
        </p:nvPicPr>
        <p:blipFill rotWithShape="1">
          <a:blip r:embed="rId3"/>
          <a:srcRect l="3568"/>
          <a:stretch/>
        </p:blipFill>
        <p:spPr>
          <a:xfrm>
            <a:off x="203717" y="4472015"/>
            <a:ext cx="8453482" cy="1974330"/>
          </a:xfrm>
          <a:prstGeom prst="rect">
            <a:avLst/>
          </a:prstGeom>
        </p:spPr>
      </p:pic>
    </p:spTree>
    <p:extLst>
      <p:ext uri="{BB962C8B-B14F-4D97-AF65-F5344CB8AC3E}">
        <p14:creationId xmlns:p14="http://schemas.microsoft.com/office/powerpoint/2010/main" val="288800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2639AA-EF87-EE9A-A429-9532D64803C7}"/>
              </a:ext>
            </a:extLst>
          </p:cNvPr>
          <p:cNvSpPr>
            <a:spLocks noChangeArrowheads="1"/>
          </p:cNvSpPr>
          <p:nvPr/>
        </p:nvSpPr>
        <p:spPr bwMode="auto">
          <a:xfrm>
            <a:off x="273165" y="1241403"/>
            <a:ext cx="314861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8" b="1" dirty="0"/>
              <a:t>Most improved questions across the survey</a:t>
            </a:r>
            <a:endParaRPr lang="en-US" sz="1108" b="1" dirty="0"/>
          </a:p>
        </p:txBody>
      </p:sp>
      <p:sp>
        <p:nvSpPr>
          <p:cNvPr id="3" name="Rectangle 7">
            <a:extLst>
              <a:ext uri="{FF2B5EF4-FFF2-40B4-BE49-F238E27FC236}">
                <a16:creationId xmlns:a16="http://schemas.microsoft.com/office/drawing/2014/main" id="{F4500AD9-18E2-631C-8EBD-027C8FF20FD6}"/>
              </a:ext>
            </a:extLst>
          </p:cNvPr>
          <p:cNvSpPr>
            <a:spLocks noChangeArrowheads="1"/>
          </p:cNvSpPr>
          <p:nvPr/>
        </p:nvSpPr>
        <p:spPr bwMode="auto">
          <a:xfrm>
            <a:off x="6972380" y="1218217"/>
            <a:ext cx="127584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015" b="1" dirty="0"/>
              <a:t>Score &amp; change</a:t>
            </a:r>
            <a:endParaRPr lang="en-US" sz="1015" b="1" dirty="0"/>
          </a:p>
        </p:txBody>
      </p:sp>
      <p:sp>
        <p:nvSpPr>
          <p:cNvPr id="4" name="Rectangle 2">
            <a:extLst>
              <a:ext uri="{FF2B5EF4-FFF2-40B4-BE49-F238E27FC236}">
                <a16:creationId xmlns:a16="http://schemas.microsoft.com/office/drawing/2014/main" id="{48E470C2-2DFD-D749-BC76-BAA1E72E4D21}"/>
              </a:ext>
            </a:extLst>
          </p:cNvPr>
          <p:cNvSpPr>
            <a:spLocks noChangeArrowheads="1"/>
          </p:cNvSpPr>
          <p:nvPr/>
        </p:nvSpPr>
        <p:spPr bwMode="auto">
          <a:xfrm>
            <a:off x="107429" y="534617"/>
            <a:ext cx="892914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600" b="1" dirty="0"/>
              <a:t>34 Questions improved, 14 questions fell back</a:t>
            </a:r>
            <a:endParaRPr lang="en-US" sz="1600" b="1" dirty="0"/>
          </a:p>
        </p:txBody>
      </p:sp>
      <p:sp>
        <p:nvSpPr>
          <p:cNvPr id="5" name="Rectangle 7">
            <a:extLst>
              <a:ext uri="{FF2B5EF4-FFF2-40B4-BE49-F238E27FC236}">
                <a16:creationId xmlns:a16="http://schemas.microsoft.com/office/drawing/2014/main" id="{2A4F7D53-9AB8-9877-2C8D-4DBCF2B58A65}"/>
              </a:ext>
            </a:extLst>
          </p:cNvPr>
          <p:cNvSpPr>
            <a:spLocks noChangeArrowheads="1"/>
          </p:cNvSpPr>
          <p:nvPr/>
        </p:nvSpPr>
        <p:spPr bwMode="auto">
          <a:xfrm>
            <a:off x="5875343" y="1212377"/>
            <a:ext cx="11299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015" b="1" dirty="0"/>
              <a:t>Category</a:t>
            </a:r>
            <a:endParaRPr lang="en-US" sz="1015" b="1" dirty="0"/>
          </a:p>
        </p:txBody>
      </p:sp>
      <p:sp>
        <p:nvSpPr>
          <p:cNvPr id="6" name="Rectangle 4">
            <a:extLst>
              <a:ext uri="{FF2B5EF4-FFF2-40B4-BE49-F238E27FC236}">
                <a16:creationId xmlns:a16="http://schemas.microsoft.com/office/drawing/2014/main" id="{EAD645CB-4B0B-0FA3-2EA2-0DB17B1ACB01}"/>
              </a:ext>
            </a:extLst>
          </p:cNvPr>
          <p:cNvSpPr>
            <a:spLocks noChangeArrowheads="1"/>
          </p:cNvSpPr>
          <p:nvPr/>
        </p:nvSpPr>
        <p:spPr bwMode="auto">
          <a:xfrm>
            <a:off x="273165" y="4289613"/>
            <a:ext cx="296267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8" b="1" dirty="0"/>
              <a:t>Questions falling most across the survey</a:t>
            </a:r>
            <a:endParaRPr lang="en-US" sz="1108" b="1" dirty="0"/>
          </a:p>
        </p:txBody>
      </p:sp>
      <p:pic>
        <p:nvPicPr>
          <p:cNvPr id="7" name="Picture 6">
            <a:extLst>
              <a:ext uri="{FF2B5EF4-FFF2-40B4-BE49-F238E27FC236}">
                <a16:creationId xmlns:a16="http://schemas.microsoft.com/office/drawing/2014/main" id="{DC7A7B85-F4D5-BD69-DB53-B6078D1FAE5B}"/>
              </a:ext>
            </a:extLst>
          </p:cNvPr>
          <p:cNvPicPr>
            <a:picLocks noChangeAspect="1"/>
          </p:cNvPicPr>
          <p:nvPr/>
        </p:nvPicPr>
        <p:blipFill rotWithShape="1">
          <a:blip r:embed="rId2"/>
          <a:srcRect l="3097"/>
          <a:stretch/>
        </p:blipFill>
        <p:spPr>
          <a:xfrm>
            <a:off x="207712" y="1388852"/>
            <a:ext cx="8040512" cy="2795392"/>
          </a:xfrm>
          <a:prstGeom prst="rect">
            <a:avLst/>
          </a:prstGeom>
        </p:spPr>
      </p:pic>
      <p:sp>
        <p:nvSpPr>
          <p:cNvPr id="8" name="TextBox 7">
            <a:extLst>
              <a:ext uri="{FF2B5EF4-FFF2-40B4-BE49-F238E27FC236}">
                <a16:creationId xmlns:a16="http://schemas.microsoft.com/office/drawing/2014/main" id="{C9C6DAF0-9AB1-CF70-B6CF-EF7170D4C81F}"/>
              </a:ext>
            </a:extLst>
          </p:cNvPr>
          <p:cNvSpPr txBox="1"/>
          <p:nvPr/>
        </p:nvSpPr>
        <p:spPr>
          <a:xfrm>
            <a:off x="8071962" y="1761738"/>
            <a:ext cx="686994" cy="348044"/>
          </a:xfrm>
          <a:prstGeom prst="rect">
            <a:avLst/>
          </a:prstGeom>
          <a:noFill/>
        </p:spPr>
        <p:txBody>
          <a:bodyPr wrap="square" rtlCol="0">
            <a:spAutoFit/>
          </a:bodyPr>
          <a:lstStyle/>
          <a:p>
            <a:pPr algn="ctr"/>
            <a:r>
              <a:rPr lang="en-GB" sz="831" dirty="0"/>
              <a:t>Changed questions</a:t>
            </a:r>
          </a:p>
        </p:txBody>
      </p:sp>
      <p:sp>
        <p:nvSpPr>
          <p:cNvPr id="9" name="Right Brace 8">
            <a:extLst>
              <a:ext uri="{FF2B5EF4-FFF2-40B4-BE49-F238E27FC236}">
                <a16:creationId xmlns:a16="http://schemas.microsoft.com/office/drawing/2014/main" id="{BEDDC8EB-5E6F-7C46-3A73-084EC782CD81}"/>
              </a:ext>
            </a:extLst>
          </p:cNvPr>
          <p:cNvSpPr/>
          <p:nvPr/>
        </p:nvSpPr>
        <p:spPr>
          <a:xfrm>
            <a:off x="8382373" y="1569403"/>
            <a:ext cx="66172" cy="42982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662" dirty="0"/>
          </a:p>
        </p:txBody>
      </p:sp>
      <p:pic>
        <p:nvPicPr>
          <p:cNvPr id="10" name="Picture 9">
            <a:extLst>
              <a:ext uri="{FF2B5EF4-FFF2-40B4-BE49-F238E27FC236}">
                <a16:creationId xmlns:a16="http://schemas.microsoft.com/office/drawing/2014/main" id="{7D5C4013-63D9-0807-E460-C4A9B129DDA6}"/>
              </a:ext>
            </a:extLst>
          </p:cNvPr>
          <p:cNvPicPr>
            <a:picLocks noChangeAspect="1"/>
          </p:cNvPicPr>
          <p:nvPr/>
        </p:nvPicPr>
        <p:blipFill rotWithShape="1">
          <a:blip r:embed="rId3"/>
          <a:srcRect l="3382"/>
          <a:stretch/>
        </p:blipFill>
        <p:spPr>
          <a:xfrm>
            <a:off x="273165" y="4517495"/>
            <a:ext cx="8040512" cy="2106451"/>
          </a:xfrm>
          <a:prstGeom prst="rect">
            <a:avLst/>
          </a:prstGeom>
        </p:spPr>
      </p:pic>
      <p:sp>
        <p:nvSpPr>
          <p:cNvPr id="11" name="TextBox 10">
            <a:extLst>
              <a:ext uri="{FF2B5EF4-FFF2-40B4-BE49-F238E27FC236}">
                <a16:creationId xmlns:a16="http://schemas.microsoft.com/office/drawing/2014/main" id="{4E819799-395C-E917-A1D6-B5B03BB5BC99}"/>
              </a:ext>
            </a:extLst>
          </p:cNvPr>
          <p:cNvSpPr txBox="1"/>
          <p:nvPr/>
        </p:nvSpPr>
        <p:spPr>
          <a:xfrm>
            <a:off x="8071962" y="3528432"/>
            <a:ext cx="686994" cy="348044"/>
          </a:xfrm>
          <a:prstGeom prst="rect">
            <a:avLst/>
          </a:prstGeom>
          <a:noFill/>
        </p:spPr>
        <p:txBody>
          <a:bodyPr wrap="square" rtlCol="0">
            <a:spAutoFit/>
          </a:bodyPr>
          <a:lstStyle/>
          <a:p>
            <a:pPr algn="ctr"/>
            <a:r>
              <a:rPr lang="en-GB" sz="831" dirty="0"/>
              <a:t>Changed question</a:t>
            </a:r>
          </a:p>
        </p:txBody>
      </p:sp>
      <p:sp>
        <p:nvSpPr>
          <p:cNvPr id="12" name="TextBox 11">
            <a:extLst>
              <a:ext uri="{FF2B5EF4-FFF2-40B4-BE49-F238E27FC236}">
                <a16:creationId xmlns:a16="http://schemas.microsoft.com/office/drawing/2014/main" id="{DA1A8B98-7B32-B209-980A-5FABD15FE949}"/>
              </a:ext>
            </a:extLst>
          </p:cNvPr>
          <p:cNvSpPr txBox="1"/>
          <p:nvPr/>
        </p:nvSpPr>
        <p:spPr>
          <a:xfrm>
            <a:off x="8071962" y="5121104"/>
            <a:ext cx="686994" cy="348044"/>
          </a:xfrm>
          <a:prstGeom prst="rect">
            <a:avLst/>
          </a:prstGeom>
          <a:noFill/>
        </p:spPr>
        <p:txBody>
          <a:bodyPr wrap="square" rtlCol="0">
            <a:spAutoFit/>
          </a:bodyPr>
          <a:lstStyle/>
          <a:p>
            <a:pPr algn="ctr"/>
            <a:r>
              <a:rPr lang="en-GB" sz="831" dirty="0"/>
              <a:t>Changed question</a:t>
            </a:r>
          </a:p>
        </p:txBody>
      </p:sp>
    </p:spTree>
    <p:extLst>
      <p:ext uri="{BB962C8B-B14F-4D97-AF65-F5344CB8AC3E}">
        <p14:creationId xmlns:p14="http://schemas.microsoft.com/office/powerpoint/2010/main" val="4030196699"/>
      </p:ext>
    </p:extLst>
  </p:cSld>
  <p:clrMapOvr>
    <a:masterClrMapping/>
  </p:clrMapOvr>
</p:sld>
</file>

<file path=ppt/theme/theme1.xml><?xml version="1.0" encoding="utf-8"?>
<a:theme xmlns:a="http://schemas.openxmlformats.org/drawingml/2006/main" name="New BrisDoc Powerpoint Colour Scheme">
  <a:themeElements>
    <a:clrScheme name="Custom 1">
      <a:dk1>
        <a:srgbClr val="FFFFFF"/>
      </a:dk1>
      <a:lt1>
        <a:srgbClr val="4C5C5D"/>
      </a:lt1>
      <a:dk2>
        <a:srgbClr val="005193"/>
      </a:dk2>
      <a:lt2>
        <a:srgbClr val="64C8FA"/>
      </a:lt2>
      <a:accent1>
        <a:srgbClr val="00AB8E"/>
      </a:accent1>
      <a:accent2>
        <a:srgbClr val="006DC4"/>
      </a:accent2>
      <a:accent3>
        <a:srgbClr val="FE6565"/>
      </a:accent3>
      <a:accent4>
        <a:srgbClr val="702F8A"/>
      </a:accent4>
      <a:accent5>
        <a:srgbClr val="AAEBD2"/>
      </a:accent5>
      <a:accent6>
        <a:srgbClr val="080808"/>
      </a:accent6>
      <a:hlink>
        <a:srgbClr val="006DC4"/>
      </a:hlink>
      <a:folHlink>
        <a:srgbClr val="702F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defRPr dirty="0"/>
        </a:defPPr>
      </a:lstStyle>
    </a:txDef>
  </a:objectDefaults>
  <a:extraClrSchemeLst/>
  <a:extLst>
    <a:ext uri="{05A4C25C-085E-4340-85A3-A5531E510DB2}">
      <thm15:themeFamily xmlns:thm15="http://schemas.microsoft.com/office/thememl/2012/main" name="BrisDoc Template 2023" id="{F6FEF425-FDAB-4A24-A222-6A7A83E4CF1F}" vid="{5C43A5A4-44A8-4DA5-9CEA-6E14F3BA71C3}"/>
    </a:ext>
  </a:extLst>
</a:theme>
</file>

<file path=ppt/theme/theme2.xml><?xml version="1.0" encoding="utf-8"?>
<a:theme xmlns:a="http://schemas.openxmlformats.org/drawingml/2006/main" name="1_New BrisDoc Powerpoint Colour Scheme">
  <a:themeElements>
    <a:clrScheme name="SevernSide">
      <a:dk1>
        <a:srgbClr val="394445"/>
      </a:dk1>
      <a:lt1>
        <a:srgbClr val="FFFFFF"/>
      </a:lt1>
      <a:dk2>
        <a:srgbClr val="F26722"/>
      </a:dk2>
      <a:lt2>
        <a:srgbClr val="FCD9C8"/>
      </a:lt2>
      <a:accent1>
        <a:srgbClr val="00AB8E"/>
      </a:accent1>
      <a:accent2>
        <a:srgbClr val="006DC4"/>
      </a:accent2>
      <a:accent3>
        <a:srgbClr val="FF0066"/>
      </a:accent3>
      <a:accent4>
        <a:srgbClr val="7030A0"/>
      </a:accent4>
      <a:accent5>
        <a:srgbClr val="4C5C5D"/>
      </a:accent5>
      <a:accent6>
        <a:srgbClr val="00B0F0"/>
      </a:accent6>
      <a:hlink>
        <a:srgbClr val="006DC4"/>
      </a:hlink>
      <a:folHlink>
        <a:srgbClr val="000000"/>
      </a:folHlink>
    </a:clrScheme>
    <a:fontScheme name="BrisDoc">
      <a:majorFont>
        <a:latin typeface="Bree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lIns="504000" tIns="180000" rIns="504000"/>
      <a:lstStyle>
        <a:defPPr algn="l" eaLnBrk="1" hangingPunct="1">
          <a:spcAft>
            <a:spcPts val="0"/>
          </a:spcAft>
          <a:defRPr sz="2800" dirty="0" smtClean="0">
            <a:latin typeface="Bree Serif" panose="02000503040000020004"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BrisDoc Template 2023" id="{F6FEF425-FDAB-4A24-A222-6A7A83E4CF1F}" vid="{7F742B85-29A7-46B7-B900-5485AACE68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1821</TotalTime>
  <Words>999</Words>
  <Application>Microsoft Office PowerPoint</Application>
  <PresentationFormat>On-screen Show (4:3)</PresentationFormat>
  <Paragraphs>116</Paragraphs>
  <Slides>14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Bree Serif</vt:lpstr>
      <vt:lpstr>Calibri</vt:lpstr>
      <vt:lpstr>New BrisDoc Powerpoint Colour Scheme</vt:lpstr>
      <vt:lpstr>1_New BrisDoc Powerpoint Colour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andrew.morrison</dc:creator>
  <cp:lastModifiedBy>DUNCAN, Mike (BRISDOC HEALTHCARE SERVICES OOH)</cp:lastModifiedBy>
  <cp:revision>21</cp:revision>
  <cp:lastPrinted>2021-02-15T13:24:52Z</cp:lastPrinted>
  <dcterms:created xsi:type="dcterms:W3CDTF">2016-02-25T09:45:08Z</dcterms:created>
  <dcterms:modified xsi:type="dcterms:W3CDTF">2023-02-17T13:47:15Z</dcterms:modified>
</cp:coreProperties>
</file>