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autoCompressPictures="0">
  <p:sldMasterIdLst>
    <p:sldMasterId id="2147483660" r:id="rId1"/>
  </p:sldMasterIdLst>
  <p:notesMasterIdLst>
    <p:notesMasterId r:id="rId14"/>
  </p:notesMasterIdLst>
  <p:sldIdLst>
    <p:sldId id="262" r:id="rId2"/>
    <p:sldId id="266" r:id="rId3"/>
    <p:sldId id="261" r:id="rId4"/>
    <p:sldId id="269" r:id="rId5"/>
    <p:sldId id="258" r:id="rId6"/>
    <p:sldId id="263" r:id="rId7"/>
    <p:sldId id="265" r:id="rId8"/>
    <p:sldId id="271" r:id="rId9"/>
    <p:sldId id="267" r:id="rId10"/>
    <p:sldId id="259" r:id="rId11"/>
    <p:sldId id="268" r:id="rId12"/>
    <p:sldId id="270" r:id="rId13"/>
  </p:sldIdLst>
  <p:sldSz cx="9144000" cy="6858000" type="screen4x3"/>
  <p:notesSz cx="6797675" cy="9926638"/>
  <p:embeddedFontLst>
    <p:embeddedFont>
      <p:font typeface="Bree Serif" panose="02000503040000020004" pitchFamily="2" charset="0"/>
      <p:regular r:id="rId15"/>
    </p:embeddedFont>
  </p:embeddedFont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2E3F3"/>
    <a:srgbClr val="0070C0"/>
    <a:srgbClr val="0077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7"/>
    <p:restoredTop sz="94668"/>
  </p:normalViewPr>
  <p:slideViewPr>
    <p:cSldViewPr snapToGrid="0">
      <p:cViewPr varScale="1">
        <p:scale>
          <a:sx n="105" d="100"/>
          <a:sy n="105" d="100"/>
        </p:scale>
        <p:origin x="17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font" Target="fonts/font1.fntdata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C7E921-9AFD-4221-9E6F-95A6E8F207B0}" type="datetimeFigureOut">
              <a:rPr lang="en-GB" smtClean="0"/>
              <a:t>03/01/2025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91B875-395F-463F-A190-1F5599AFFA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72749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91B875-395F-463F-A190-1F5599AFFA7F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50774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2E5E1-9A19-6349-9DBC-AB60556E0344}" type="datetimeFigureOut">
              <a:rPr lang="en-US" smtClean="0"/>
              <a:t>1/3/2025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4716A-E43D-FE42-A1C5-74946FB7C5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5797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2E5E1-9A19-6349-9DBC-AB60556E0344}" type="datetimeFigureOut">
              <a:rPr lang="en-US" smtClean="0"/>
              <a:t>1/3/2025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4716A-E43D-FE42-A1C5-74946FB7C5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202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2E5E1-9A19-6349-9DBC-AB60556E0344}" type="datetimeFigureOut">
              <a:rPr lang="en-US" smtClean="0"/>
              <a:t>1/3/2025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4716A-E43D-FE42-A1C5-74946FB7C5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57879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2E5E1-9A19-6349-9DBC-AB60556E0344}" type="datetimeFigureOut">
              <a:rPr lang="en-US" smtClean="0"/>
              <a:t>1/3/2025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4716A-E43D-FE42-A1C5-74946FB7C5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9313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2E5E1-9A19-6349-9DBC-AB60556E0344}" type="datetimeFigureOut">
              <a:rPr lang="en-US" smtClean="0"/>
              <a:t>1/3/2025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4716A-E43D-FE42-A1C5-74946FB7C5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0505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2E5E1-9A19-6349-9DBC-AB60556E0344}" type="datetimeFigureOut">
              <a:rPr lang="en-US" smtClean="0"/>
              <a:t>1/3/2025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4716A-E43D-FE42-A1C5-74946FB7C5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15607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2E5E1-9A19-6349-9DBC-AB60556E0344}" type="datetimeFigureOut">
              <a:rPr lang="en-US" smtClean="0"/>
              <a:t>1/3/2025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4716A-E43D-FE42-A1C5-74946FB7C5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03259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2E5E1-9A19-6349-9DBC-AB60556E0344}" type="datetimeFigureOut">
              <a:rPr lang="en-US" smtClean="0"/>
              <a:t>1/3/2025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4716A-E43D-FE42-A1C5-74946FB7C5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2943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2E5E1-9A19-6349-9DBC-AB60556E0344}" type="datetimeFigureOut">
              <a:rPr lang="en-US" smtClean="0"/>
              <a:t>1/3/2025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4716A-E43D-FE42-A1C5-74946FB7C5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52863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2E5E1-9A19-6349-9DBC-AB60556E0344}" type="datetimeFigureOut">
              <a:rPr lang="en-US" smtClean="0"/>
              <a:t>1/3/2025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4716A-E43D-FE42-A1C5-74946FB7C5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89654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2E5E1-9A19-6349-9DBC-AB60556E0344}" type="datetimeFigureOut">
              <a:rPr lang="en-US" smtClean="0"/>
              <a:t>1/3/2025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4716A-E43D-FE42-A1C5-74946FB7C5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7641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9D2E5E1-9A19-6349-9DBC-AB60556E0344}" type="datetimeFigureOut">
              <a:rPr lang="en-US" smtClean="0"/>
              <a:t>1/3/2025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CB4716A-E43D-FE42-A1C5-74946FB7C5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771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9FF31853-5786-1648-1BE9-3F6CA4FA751E}"/>
              </a:ext>
            </a:extLst>
          </p:cNvPr>
          <p:cNvGrpSpPr/>
          <p:nvPr/>
        </p:nvGrpSpPr>
        <p:grpSpPr>
          <a:xfrm>
            <a:off x="572160" y="3900611"/>
            <a:ext cx="4045921" cy="2594079"/>
            <a:chOff x="572161" y="3726659"/>
            <a:chExt cx="3807814" cy="2768031"/>
          </a:xfrm>
        </p:grpSpPr>
        <p:sp>
          <p:nvSpPr>
            <p:cNvPr id="88" name="Rectangle 87">
              <a:extLst>
                <a:ext uri="{FF2B5EF4-FFF2-40B4-BE49-F238E27FC236}">
                  <a16:creationId xmlns:a16="http://schemas.microsoft.com/office/drawing/2014/main" id="{CB2C3201-823C-3D60-D005-018A95AA3A0C}"/>
                </a:ext>
              </a:extLst>
            </p:cNvPr>
            <p:cNvSpPr/>
            <p:nvPr/>
          </p:nvSpPr>
          <p:spPr>
            <a:xfrm>
              <a:off x="581286" y="4305704"/>
              <a:ext cx="3798689" cy="2188986"/>
            </a:xfrm>
            <a:prstGeom prst="rect">
              <a:avLst/>
            </a:prstGeom>
            <a:solidFill>
              <a:srgbClr val="D2E3F3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44000" tIns="72000" rIns="144000" bIns="72000" rtlCol="0" anchor="t" anchorCtr="0"/>
            <a:lstStyle/>
            <a:p>
              <a:pPr lvl="0"/>
              <a:r>
                <a:rPr lang="en-GB" sz="1100" dirty="0">
                  <a:solidFill>
                    <a:schemeClr val="tx2"/>
                  </a:solidFill>
                </a:rPr>
                <a:t>A drug check is a </a:t>
              </a:r>
              <a:r>
                <a:rPr lang="en-GB" sz="1100" b="1" dirty="0">
                  <a:solidFill>
                    <a:schemeClr val="tx2"/>
                  </a:solidFill>
                </a:rPr>
                <a:t>count</a:t>
              </a:r>
              <a:r>
                <a:rPr lang="en-GB" sz="1100" dirty="0">
                  <a:solidFill>
                    <a:schemeClr val="tx2"/>
                  </a:solidFill>
                </a:rPr>
                <a:t> of each drug and formulation.</a:t>
              </a:r>
            </a:p>
            <a:p>
              <a:pPr lvl="0"/>
              <a:r>
                <a:rPr lang="en-GB" sz="1100" dirty="0">
                  <a:solidFill>
                    <a:schemeClr val="tx2"/>
                  </a:solidFill>
                </a:rPr>
                <a:t>It also entails ensuring all </a:t>
              </a:r>
              <a:r>
                <a:rPr lang="en-GB" sz="1100" b="1" dirty="0">
                  <a:solidFill>
                    <a:schemeClr val="tx2"/>
                  </a:solidFill>
                </a:rPr>
                <a:t>seals</a:t>
              </a:r>
              <a:r>
                <a:rPr lang="en-GB" sz="1100" dirty="0">
                  <a:solidFill>
                    <a:schemeClr val="tx2"/>
                  </a:solidFill>
                </a:rPr>
                <a:t> in boxes of medication are intact.</a:t>
              </a:r>
            </a:p>
            <a:p>
              <a:pPr marL="171450" lvl="0" indent="-171450">
                <a:buFont typeface="Arial" panose="020B0604020202020204" pitchFamily="34" charset="0"/>
                <a:buChar char="•"/>
              </a:pPr>
              <a:r>
                <a:rPr lang="en-GB" sz="1100" b="1" dirty="0">
                  <a:solidFill>
                    <a:schemeClr val="tx2"/>
                  </a:solidFill>
                </a:rPr>
                <a:t>Oramorph</a:t>
              </a:r>
              <a:r>
                <a:rPr lang="en-GB" sz="1100" dirty="0">
                  <a:solidFill>
                    <a:schemeClr val="tx2"/>
                  </a:solidFill>
                </a:rPr>
                <a:t> is measured in millilitres </a:t>
              </a:r>
            </a:p>
            <a:p>
              <a:pPr marL="171450" lvl="0" indent="-171450">
                <a:buFont typeface="Arial" panose="020B0604020202020204" pitchFamily="34" charset="0"/>
                <a:buChar char="•"/>
              </a:pPr>
              <a:r>
                <a:rPr lang="en-GB" sz="1100" b="1" dirty="0">
                  <a:solidFill>
                    <a:schemeClr val="tx2"/>
                  </a:solidFill>
                </a:rPr>
                <a:t>Out of date medication </a:t>
              </a:r>
              <a:r>
                <a:rPr lang="en-GB" sz="1100" dirty="0">
                  <a:solidFill>
                    <a:schemeClr val="tx2"/>
                  </a:solidFill>
                </a:rPr>
                <a:t>stored separately from part of the count</a:t>
              </a:r>
            </a:p>
            <a:p>
              <a:pPr lvl="0"/>
              <a:r>
                <a:rPr lang="en-GB" sz="1100" dirty="0">
                  <a:solidFill>
                    <a:schemeClr val="tx2"/>
                  </a:solidFill>
                </a:rPr>
                <a:t>The Clinician handles the controlled drugs including placing them back in the shelf</a:t>
              </a:r>
            </a:p>
            <a:p>
              <a:pPr lvl="0"/>
              <a:r>
                <a:rPr lang="en-GB" sz="1100" dirty="0">
                  <a:solidFill>
                    <a:schemeClr val="tx2"/>
                  </a:solidFill>
                </a:rPr>
                <a:t>There are two CD Register Books – one for Schedule 2 and one for Schedule 3,4 and 5 Controlled drugs.</a:t>
              </a:r>
            </a:p>
            <a:p>
              <a:pPr lvl="0"/>
              <a:r>
                <a:rPr lang="en-GB" sz="1100" b="1" dirty="0">
                  <a:solidFill>
                    <a:schemeClr val="tx2"/>
                  </a:solidFill>
                </a:rPr>
                <a:t>Use a black pen</a:t>
              </a:r>
            </a:p>
            <a:p>
              <a:pPr lvl="0"/>
              <a:endParaRPr lang="en-GB" sz="1100" dirty="0">
                <a:solidFill>
                  <a:schemeClr val="tx2"/>
                </a:solidFill>
              </a:endParaRPr>
            </a:p>
          </p:txBody>
        </p:sp>
        <p:sp>
          <p:nvSpPr>
            <p:cNvPr id="89" name="Rectangle 88">
              <a:extLst>
                <a:ext uri="{FF2B5EF4-FFF2-40B4-BE49-F238E27FC236}">
                  <a16:creationId xmlns:a16="http://schemas.microsoft.com/office/drawing/2014/main" id="{8992506D-0C0F-9FA1-112F-02BB17954D1A}"/>
                </a:ext>
              </a:extLst>
            </p:cNvPr>
            <p:cNvSpPr/>
            <p:nvPr/>
          </p:nvSpPr>
          <p:spPr>
            <a:xfrm>
              <a:off x="572161" y="4001552"/>
              <a:ext cx="1278447" cy="331244"/>
            </a:xfrm>
            <a:prstGeom prst="rect">
              <a:avLst/>
            </a:prstGeom>
            <a:solidFill>
              <a:schemeClr val="tx2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grpSp>
          <p:nvGrpSpPr>
            <p:cNvPr id="90" name="Group 89">
              <a:extLst>
                <a:ext uri="{FF2B5EF4-FFF2-40B4-BE49-F238E27FC236}">
                  <a16:creationId xmlns:a16="http://schemas.microsoft.com/office/drawing/2014/main" id="{BFF5214F-D7FB-034E-CB7A-FAA1A7A38121}"/>
                </a:ext>
              </a:extLst>
            </p:cNvPr>
            <p:cNvGrpSpPr/>
            <p:nvPr/>
          </p:nvGrpSpPr>
          <p:grpSpPr>
            <a:xfrm>
              <a:off x="572165" y="3726659"/>
              <a:ext cx="3807810" cy="606138"/>
              <a:chOff x="311494" y="422031"/>
              <a:chExt cx="5748157" cy="813916"/>
            </a:xfrm>
            <a:solidFill>
              <a:schemeClr val="tx2">
                <a:lumMod val="75000"/>
                <a:lumOff val="25000"/>
              </a:schemeClr>
            </a:solidFill>
          </p:grpSpPr>
          <p:grpSp>
            <p:nvGrpSpPr>
              <p:cNvPr id="91" name="Group 90">
                <a:extLst>
                  <a:ext uri="{FF2B5EF4-FFF2-40B4-BE49-F238E27FC236}">
                    <a16:creationId xmlns:a16="http://schemas.microsoft.com/office/drawing/2014/main" id="{7CD8869F-D653-2C96-EBF7-EF2F087C2BAE}"/>
                  </a:ext>
                </a:extLst>
              </p:cNvPr>
              <p:cNvGrpSpPr/>
              <p:nvPr/>
            </p:nvGrpSpPr>
            <p:grpSpPr>
              <a:xfrm>
                <a:off x="311494" y="422031"/>
                <a:ext cx="5748157" cy="813916"/>
                <a:chOff x="311493" y="422031"/>
                <a:chExt cx="6108618" cy="813916"/>
              </a:xfrm>
              <a:grpFill/>
            </p:grpSpPr>
            <p:sp>
              <p:nvSpPr>
                <p:cNvPr id="95" name="Rounded Rectangle 94">
                  <a:extLst>
                    <a:ext uri="{FF2B5EF4-FFF2-40B4-BE49-F238E27FC236}">
                      <a16:creationId xmlns:a16="http://schemas.microsoft.com/office/drawing/2014/main" id="{BDF9C85F-82CD-D6B7-EB3D-56407201E2BA}"/>
                    </a:ext>
                  </a:extLst>
                </p:cNvPr>
                <p:cNvSpPr/>
                <p:nvPr/>
              </p:nvSpPr>
              <p:spPr>
                <a:xfrm>
                  <a:off x="311493" y="422031"/>
                  <a:ext cx="2672865" cy="813916"/>
                </a:xfrm>
                <a:prstGeom prst="roundRect">
                  <a:avLst>
                    <a:gd name="adj" fmla="val 46297"/>
                  </a:avLst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400" dirty="0"/>
                </a:p>
              </p:txBody>
            </p:sp>
            <p:sp>
              <p:nvSpPr>
                <p:cNvPr id="94" name="Rectangle 93">
                  <a:extLst>
                    <a:ext uri="{FF2B5EF4-FFF2-40B4-BE49-F238E27FC236}">
                      <a16:creationId xmlns:a16="http://schemas.microsoft.com/office/drawing/2014/main" id="{8EA310F1-759D-9F5A-EB56-DB5C2A8C72DD}"/>
                    </a:ext>
                  </a:extLst>
                </p:cNvPr>
                <p:cNvSpPr/>
                <p:nvPr/>
              </p:nvSpPr>
              <p:spPr>
                <a:xfrm>
                  <a:off x="709611" y="422031"/>
                  <a:ext cx="5710500" cy="813916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400" dirty="0"/>
                </a:p>
              </p:txBody>
            </p:sp>
          </p:grpSp>
          <p:sp>
            <p:nvSpPr>
              <p:cNvPr id="92" name="TextBox 91">
                <a:extLst>
                  <a:ext uri="{FF2B5EF4-FFF2-40B4-BE49-F238E27FC236}">
                    <a16:creationId xmlns:a16="http://schemas.microsoft.com/office/drawing/2014/main" id="{7965A675-DDFB-D714-B10C-B43B318C7BF8}"/>
                  </a:ext>
                </a:extLst>
              </p:cNvPr>
              <p:cNvSpPr txBox="1"/>
              <p:nvPr/>
            </p:nvSpPr>
            <p:spPr>
              <a:xfrm>
                <a:off x="311494" y="557070"/>
                <a:ext cx="5748156" cy="5291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>
                    <a:solidFill>
                      <a:schemeClr val="bg1"/>
                    </a:solidFill>
                    <a:latin typeface="Bree Serif" panose="02000503040000020004" pitchFamily="2" charset="77"/>
                  </a:rPr>
                  <a:t>2. Drug Check</a:t>
                </a:r>
              </a:p>
            </p:txBody>
          </p:sp>
        </p:grpSp>
      </p:grpSp>
      <p:sp>
        <p:nvSpPr>
          <p:cNvPr id="98" name="Rectangle 97">
            <a:extLst>
              <a:ext uri="{FF2B5EF4-FFF2-40B4-BE49-F238E27FC236}">
                <a16:creationId xmlns:a16="http://schemas.microsoft.com/office/drawing/2014/main" id="{B91EF506-3330-220C-28AC-F23B4448FBED}"/>
              </a:ext>
            </a:extLst>
          </p:cNvPr>
          <p:cNvSpPr/>
          <p:nvPr/>
        </p:nvSpPr>
        <p:spPr>
          <a:xfrm>
            <a:off x="4905289" y="4468658"/>
            <a:ext cx="1668160" cy="2026032"/>
          </a:xfrm>
          <a:prstGeom prst="rect">
            <a:avLst/>
          </a:prstGeom>
          <a:solidFill>
            <a:srgbClr val="D2E3F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72000" rIns="144000" bIns="72000" rtlCol="0" anchor="t" anchorCtr="0"/>
          <a:lstStyle/>
          <a:p>
            <a:r>
              <a:rPr lang="en-US" sz="1100" dirty="0">
                <a:solidFill>
                  <a:schemeClr val="tx2"/>
                </a:solidFill>
              </a:rPr>
              <a:t>Any </a:t>
            </a:r>
            <a:r>
              <a:rPr lang="en-US" sz="1100" b="1" dirty="0">
                <a:solidFill>
                  <a:schemeClr val="tx2"/>
                </a:solidFill>
              </a:rPr>
              <a:t>discrepancies</a:t>
            </a:r>
            <a:r>
              <a:rPr lang="en-US" sz="1100" dirty="0">
                <a:solidFill>
                  <a:schemeClr val="tx2"/>
                </a:solidFill>
              </a:rPr>
              <a:t> or </a:t>
            </a:r>
            <a:r>
              <a:rPr lang="en-US" sz="1100" b="1" dirty="0">
                <a:solidFill>
                  <a:schemeClr val="tx2"/>
                </a:solidFill>
              </a:rPr>
              <a:t>breakages</a:t>
            </a:r>
            <a:r>
              <a:rPr lang="en-US" sz="1100" dirty="0">
                <a:solidFill>
                  <a:schemeClr val="tx2"/>
                </a:solidFill>
              </a:rPr>
              <a:t> must be reported as a Learning Event</a:t>
            </a:r>
          </a:p>
        </p:txBody>
      </p:sp>
      <p:sp>
        <p:nvSpPr>
          <p:cNvPr id="99" name="Rectangle 98">
            <a:extLst>
              <a:ext uri="{FF2B5EF4-FFF2-40B4-BE49-F238E27FC236}">
                <a16:creationId xmlns:a16="http://schemas.microsoft.com/office/drawing/2014/main" id="{ED66D1DF-7739-0621-151D-36E15937DA71}"/>
              </a:ext>
            </a:extLst>
          </p:cNvPr>
          <p:cNvSpPr/>
          <p:nvPr/>
        </p:nvSpPr>
        <p:spPr>
          <a:xfrm>
            <a:off x="4904530" y="4176138"/>
            <a:ext cx="1284628" cy="292519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grpSp>
        <p:nvGrpSpPr>
          <p:cNvPr id="100" name="Group 99">
            <a:extLst>
              <a:ext uri="{FF2B5EF4-FFF2-40B4-BE49-F238E27FC236}">
                <a16:creationId xmlns:a16="http://schemas.microsoft.com/office/drawing/2014/main" id="{018082DD-1167-AE6B-712B-7598CC56D48C}"/>
              </a:ext>
            </a:extLst>
          </p:cNvPr>
          <p:cNvGrpSpPr/>
          <p:nvPr/>
        </p:nvGrpSpPr>
        <p:grpSpPr>
          <a:xfrm>
            <a:off x="4904908" y="3900613"/>
            <a:ext cx="1668162" cy="568044"/>
            <a:chOff x="311494" y="422032"/>
            <a:chExt cx="2572415" cy="665179"/>
          </a:xfrm>
          <a:solidFill>
            <a:schemeClr val="tx2">
              <a:lumMod val="75000"/>
              <a:lumOff val="25000"/>
            </a:schemeClr>
          </a:solidFill>
        </p:grpSpPr>
        <p:grpSp>
          <p:nvGrpSpPr>
            <p:cNvPr id="101" name="Group 100">
              <a:extLst>
                <a:ext uri="{FF2B5EF4-FFF2-40B4-BE49-F238E27FC236}">
                  <a16:creationId xmlns:a16="http://schemas.microsoft.com/office/drawing/2014/main" id="{D2B8951E-82C2-DA3D-3261-86DA8A479CFF}"/>
                </a:ext>
              </a:extLst>
            </p:cNvPr>
            <p:cNvGrpSpPr/>
            <p:nvPr/>
          </p:nvGrpSpPr>
          <p:grpSpPr>
            <a:xfrm>
              <a:off x="311494" y="422032"/>
              <a:ext cx="2571821" cy="665179"/>
              <a:chOff x="311493" y="422032"/>
              <a:chExt cx="2733097" cy="665179"/>
            </a:xfrm>
            <a:grpFill/>
          </p:grpSpPr>
          <p:sp>
            <p:nvSpPr>
              <p:cNvPr id="105" name="Rounded Rectangle 104">
                <a:extLst>
                  <a:ext uri="{FF2B5EF4-FFF2-40B4-BE49-F238E27FC236}">
                    <a16:creationId xmlns:a16="http://schemas.microsoft.com/office/drawing/2014/main" id="{A0C53F42-10AB-4D03-7027-2EE2672CA18B}"/>
                  </a:ext>
                </a:extLst>
              </p:cNvPr>
              <p:cNvSpPr/>
              <p:nvPr/>
            </p:nvSpPr>
            <p:spPr>
              <a:xfrm>
                <a:off x="311493" y="422032"/>
                <a:ext cx="2672866" cy="665178"/>
              </a:xfrm>
              <a:prstGeom prst="roundRect">
                <a:avLst>
                  <a:gd name="adj" fmla="val 46297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00" dirty="0"/>
              </a:p>
            </p:txBody>
          </p:sp>
          <p:sp>
            <p:nvSpPr>
              <p:cNvPr id="104" name="Rectangle 103">
                <a:extLst>
                  <a:ext uri="{FF2B5EF4-FFF2-40B4-BE49-F238E27FC236}">
                    <a16:creationId xmlns:a16="http://schemas.microsoft.com/office/drawing/2014/main" id="{FB184714-D472-798E-F876-3C2298AAF3D3}"/>
                  </a:ext>
                </a:extLst>
              </p:cNvPr>
              <p:cNvSpPr/>
              <p:nvPr/>
            </p:nvSpPr>
            <p:spPr>
              <a:xfrm>
                <a:off x="2362414" y="422033"/>
                <a:ext cx="682176" cy="665178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00" dirty="0"/>
              </a:p>
            </p:txBody>
          </p:sp>
        </p:grpSp>
        <p:sp>
          <p:nvSpPr>
            <p:cNvPr id="102" name="TextBox 101">
              <a:extLst>
                <a:ext uri="{FF2B5EF4-FFF2-40B4-BE49-F238E27FC236}">
                  <a16:creationId xmlns:a16="http://schemas.microsoft.com/office/drawing/2014/main" id="{B96C1B02-44C0-2688-F250-C9B615A51805}"/>
                </a:ext>
              </a:extLst>
            </p:cNvPr>
            <p:cNvSpPr txBox="1"/>
            <p:nvPr/>
          </p:nvSpPr>
          <p:spPr>
            <a:xfrm>
              <a:off x="368765" y="509510"/>
              <a:ext cx="2515144" cy="43230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>
                  <a:solidFill>
                    <a:schemeClr val="bg1"/>
                  </a:solidFill>
                  <a:latin typeface="Bree Serif" panose="02000503040000020004" pitchFamily="2" charset="77"/>
                </a:rPr>
                <a:t>Report</a:t>
              </a:r>
            </a:p>
          </p:txBody>
        </p:sp>
      </p:grpSp>
      <p:sp>
        <p:nvSpPr>
          <p:cNvPr id="117" name="TextBox 116">
            <a:extLst>
              <a:ext uri="{FF2B5EF4-FFF2-40B4-BE49-F238E27FC236}">
                <a16:creationId xmlns:a16="http://schemas.microsoft.com/office/drawing/2014/main" id="{F08F6FF8-619E-21F1-1494-C2E3EB1DA366}"/>
              </a:ext>
            </a:extLst>
          </p:cNvPr>
          <p:cNvSpPr txBox="1"/>
          <p:nvPr/>
        </p:nvSpPr>
        <p:spPr>
          <a:xfrm rot="16200000">
            <a:off x="-978473" y="4792866"/>
            <a:ext cx="25940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tx2"/>
                </a:solidFill>
                <a:latin typeface="Bree Serif" panose="02000503040000020004" pitchFamily="2" charset="77"/>
              </a:rPr>
              <a:t>Clinical</a:t>
            </a:r>
          </a:p>
        </p:txBody>
      </p:sp>
      <p:sp>
        <p:nvSpPr>
          <p:cNvPr id="158" name="TextBox 157">
            <a:extLst>
              <a:ext uri="{FF2B5EF4-FFF2-40B4-BE49-F238E27FC236}">
                <a16:creationId xmlns:a16="http://schemas.microsoft.com/office/drawing/2014/main" id="{1A53AF33-DC65-D326-95CC-CC45EB779810}"/>
              </a:ext>
            </a:extLst>
          </p:cNvPr>
          <p:cNvSpPr txBox="1"/>
          <p:nvPr/>
        </p:nvSpPr>
        <p:spPr>
          <a:xfrm rot="16200000">
            <a:off x="-911712" y="2086006"/>
            <a:ext cx="23599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Bree Serif" panose="02000503040000020004" pitchFamily="2" charset="77"/>
              </a:rPr>
              <a:t>Operational</a:t>
            </a:r>
          </a:p>
        </p:txBody>
      </p:sp>
      <p:grpSp>
        <p:nvGrpSpPr>
          <p:cNvPr id="118" name="Group 117">
            <a:extLst>
              <a:ext uri="{FF2B5EF4-FFF2-40B4-BE49-F238E27FC236}">
                <a16:creationId xmlns:a16="http://schemas.microsoft.com/office/drawing/2014/main" id="{BD55C0C6-564D-4B3A-D401-DDFCEA68A0B4}"/>
              </a:ext>
            </a:extLst>
          </p:cNvPr>
          <p:cNvGrpSpPr/>
          <p:nvPr/>
        </p:nvGrpSpPr>
        <p:grpSpPr>
          <a:xfrm>
            <a:off x="578615" y="1199704"/>
            <a:ext cx="1881477" cy="2359984"/>
            <a:chOff x="311489" y="422031"/>
            <a:chExt cx="2352667" cy="3168963"/>
          </a:xfrm>
        </p:grpSpPr>
        <p:sp>
          <p:nvSpPr>
            <p:cNvPr id="119" name="Rectangle 118">
              <a:extLst>
                <a:ext uri="{FF2B5EF4-FFF2-40B4-BE49-F238E27FC236}">
                  <a16:creationId xmlns:a16="http://schemas.microsoft.com/office/drawing/2014/main" id="{501E9935-09FC-A95E-ED76-EF7AE24DCE56}"/>
                </a:ext>
              </a:extLst>
            </p:cNvPr>
            <p:cNvSpPr/>
            <p:nvPr/>
          </p:nvSpPr>
          <p:spPr>
            <a:xfrm>
              <a:off x="311496" y="1235947"/>
              <a:ext cx="2352658" cy="2355047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44000" tIns="72000" rIns="144000" bIns="72000" rtlCol="0" anchor="t" anchorCtr="0"/>
            <a:lstStyle/>
            <a:p>
              <a:r>
                <a:rPr lang="en-US" sz="1100" dirty="0">
                  <a:solidFill>
                    <a:schemeClr val="tx2"/>
                  </a:solidFill>
                </a:rPr>
                <a:t>Host/Driver to accompany clinician to unlock and lock drug cupboard after daily CD checks.</a:t>
              </a:r>
            </a:p>
            <a:p>
              <a:endParaRPr lang="en-US" sz="1100" dirty="0">
                <a:solidFill>
                  <a:schemeClr val="tx2"/>
                </a:solidFill>
              </a:endParaRPr>
            </a:p>
            <a:p>
              <a:r>
                <a:rPr lang="en-GB" sz="1100" dirty="0">
                  <a:solidFill>
                    <a:schemeClr val="tx2"/>
                  </a:solidFill>
                </a:rPr>
                <a:t>Host/Driver will possess the keys at all times and remain present during the entire process. </a:t>
              </a:r>
            </a:p>
            <a:p>
              <a:endParaRPr lang="en-GB" sz="1100" dirty="0">
                <a:solidFill>
                  <a:schemeClr val="tx2"/>
                </a:solidFill>
              </a:endParaRPr>
            </a:p>
            <a:p>
              <a:endParaRPr lang="en-US" sz="1100" dirty="0">
                <a:solidFill>
                  <a:schemeClr val="tx2"/>
                </a:solidFill>
              </a:endParaRPr>
            </a:p>
            <a:p>
              <a:endParaRPr lang="en-US" sz="1100" dirty="0">
                <a:solidFill>
                  <a:schemeClr val="tx2"/>
                </a:solidFill>
              </a:endParaRPr>
            </a:p>
            <a:p>
              <a:endParaRPr lang="en-US" sz="1400" dirty="0">
                <a:solidFill>
                  <a:schemeClr val="tx2"/>
                </a:solidFill>
              </a:endParaRPr>
            </a:p>
          </p:txBody>
        </p:sp>
        <p:sp>
          <p:nvSpPr>
            <p:cNvPr id="120" name="Rectangle 119">
              <a:extLst>
                <a:ext uri="{FF2B5EF4-FFF2-40B4-BE49-F238E27FC236}">
                  <a16:creationId xmlns:a16="http://schemas.microsoft.com/office/drawing/2014/main" id="{60494BC3-915D-3A1C-D189-6995EDC9F2EB}"/>
                </a:ext>
              </a:extLst>
            </p:cNvPr>
            <p:cNvSpPr/>
            <p:nvPr/>
          </p:nvSpPr>
          <p:spPr>
            <a:xfrm>
              <a:off x="311489" y="791155"/>
              <a:ext cx="1805230" cy="444792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grpSp>
          <p:nvGrpSpPr>
            <p:cNvPr id="121" name="Group 120">
              <a:extLst>
                <a:ext uri="{FF2B5EF4-FFF2-40B4-BE49-F238E27FC236}">
                  <a16:creationId xmlns:a16="http://schemas.microsoft.com/office/drawing/2014/main" id="{F4816765-E622-0002-11A0-457005CE003F}"/>
                </a:ext>
              </a:extLst>
            </p:cNvPr>
            <p:cNvGrpSpPr/>
            <p:nvPr/>
          </p:nvGrpSpPr>
          <p:grpSpPr>
            <a:xfrm>
              <a:off x="311494" y="422031"/>
              <a:ext cx="2352662" cy="813916"/>
              <a:chOff x="311494" y="422031"/>
              <a:chExt cx="2515144" cy="813916"/>
            </a:xfrm>
            <a:solidFill>
              <a:schemeClr val="tx2">
                <a:lumMod val="75000"/>
                <a:lumOff val="25000"/>
              </a:schemeClr>
            </a:solidFill>
          </p:grpSpPr>
          <p:grpSp>
            <p:nvGrpSpPr>
              <p:cNvPr id="122" name="Group 121">
                <a:extLst>
                  <a:ext uri="{FF2B5EF4-FFF2-40B4-BE49-F238E27FC236}">
                    <a16:creationId xmlns:a16="http://schemas.microsoft.com/office/drawing/2014/main" id="{4F9D4F7F-A47C-2BA6-1152-01085AAB0D2B}"/>
                  </a:ext>
                </a:extLst>
              </p:cNvPr>
              <p:cNvGrpSpPr/>
              <p:nvPr/>
            </p:nvGrpSpPr>
            <p:grpSpPr>
              <a:xfrm>
                <a:off x="311494" y="422031"/>
                <a:ext cx="2515144" cy="813916"/>
                <a:chOff x="311493" y="422031"/>
                <a:chExt cx="2672866" cy="813916"/>
              </a:xfrm>
              <a:grpFill/>
            </p:grpSpPr>
            <p:sp>
              <p:nvSpPr>
                <p:cNvPr id="126" name="Rounded Rectangle 125">
                  <a:extLst>
                    <a:ext uri="{FF2B5EF4-FFF2-40B4-BE49-F238E27FC236}">
                      <a16:creationId xmlns:a16="http://schemas.microsoft.com/office/drawing/2014/main" id="{39B07577-3637-B66C-7E66-647C354A57AF}"/>
                    </a:ext>
                  </a:extLst>
                </p:cNvPr>
                <p:cNvSpPr/>
                <p:nvPr/>
              </p:nvSpPr>
              <p:spPr>
                <a:xfrm>
                  <a:off x="311493" y="422031"/>
                  <a:ext cx="2672866" cy="813916"/>
                </a:xfrm>
                <a:prstGeom prst="roundRect">
                  <a:avLst>
                    <a:gd name="adj" fmla="val 46297"/>
                  </a:avLst>
                </a:pr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400" dirty="0"/>
                </a:p>
              </p:txBody>
            </p:sp>
            <p:sp>
              <p:nvSpPr>
                <p:cNvPr id="125" name="Rectangle 124">
                  <a:extLst>
                    <a:ext uri="{FF2B5EF4-FFF2-40B4-BE49-F238E27FC236}">
                      <a16:creationId xmlns:a16="http://schemas.microsoft.com/office/drawing/2014/main" id="{689811AE-9CEB-BCAF-F890-85FCB1A25A9C}"/>
                    </a:ext>
                  </a:extLst>
                </p:cNvPr>
                <p:cNvSpPr/>
                <p:nvPr/>
              </p:nvSpPr>
              <p:spPr>
                <a:xfrm>
                  <a:off x="2362415" y="422031"/>
                  <a:ext cx="621939" cy="813916"/>
                </a:xfrm>
                <a:prstGeom prst="rect">
                  <a:avLst/>
                </a:pr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400" dirty="0"/>
                </a:p>
              </p:txBody>
            </p:sp>
          </p:grpSp>
          <p:sp>
            <p:nvSpPr>
              <p:cNvPr id="123" name="TextBox 122">
                <a:extLst>
                  <a:ext uri="{FF2B5EF4-FFF2-40B4-BE49-F238E27FC236}">
                    <a16:creationId xmlns:a16="http://schemas.microsoft.com/office/drawing/2014/main" id="{6146DC89-1F0A-7899-8BC7-459ADC8CA61F}"/>
                  </a:ext>
                </a:extLst>
              </p:cNvPr>
              <p:cNvSpPr txBox="1"/>
              <p:nvPr/>
            </p:nvSpPr>
            <p:spPr>
              <a:xfrm>
                <a:off x="311496" y="569626"/>
                <a:ext cx="2515141" cy="5372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dirty="0">
                    <a:solidFill>
                      <a:schemeClr val="bg1"/>
                    </a:solidFill>
                    <a:latin typeface="Bree Serif" panose="02000503040000020004" pitchFamily="2" charset="77"/>
                  </a:rPr>
                  <a:t>1. Security</a:t>
                </a:r>
              </a:p>
            </p:txBody>
          </p:sp>
        </p:grpSp>
      </p:grpSp>
      <p:grpSp>
        <p:nvGrpSpPr>
          <p:cNvPr id="159" name="Group 158">
            <a:extLst>
              <a:ext uri="{FF2B5EF4-FFF2-40B4-BE49-F238E27FC236}">
                <a16:creationId xmlns:a16="http://schemas.microsoft.com/office/drawing/2014/main" id="{CD1595EE-D970-C15D-EA85-185850DA22FE}"/>
              </a:ext>
            </a:extLst>
          </p:cNvPr>
          <p:cNvGrpSpPr/>
          <p:nvPr/>
        </p:nvGrpSpPr>
        <p:grpSpPr>
          <a:xfrm>
            <a:off x="2736616" y="1199703"/>
            <a:ext cx="1881470" cy="2359984"/>
            <a:chOff x="311489" y="395831"/>
            <a:chExt cx="2352668" cy="3065084"/>
          </a:xfrm>
        </p:grpSpPr>
        <p:sp>
          <p:nvSpPr>
            <p:cNvPr id="160" name="Rectangle 159">
              <a:extLst>
                <a:ext uri="{FF2B5EF4-FFF2-40B4-BE49-F238E27FC236}">
                  <a16:creationId xmlns:a16="http://schemas.microsoft.com/office/drawing/2014/main" id="{07B2C0D1-BC81-7B2B-9D4F-3529ECE417AD}"/>
                </a:ext>
              </a:extLst>
            </p:cNvPr>
            <p:cNvSpPr/>
            <p:nvPr/>
          </p:nvSpPr>
          <p:spPr>
            <a:xfrm>
              <a:off x="311497" y="1183065"/>
              <a:ext cx="2352657" cy="227785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44000" tIns="72000" rIns="144000" bIns="72000" rtlCol="0" anchor="t" anchorCtr="0"/>
            <a:lstStyle/>
            <a:p>
              <a:r>
                <a:rPr lang="en-US" sz="1100" dirty="0">
                  <a:solidFill>
                    <a:schemeClr val="tx2"/>
                  </a:solidFill>
                </a:rPr>
                <a:t>Host/Driver to sign as witness in Controlled Drug Register.</a:t>
              </a:r>
            </a:p>
            <a:p>
              <a:endParaRPr lang="en-US" sz="1100" dirty="0">
                <a:solidFill>
                  <a:schemeClr val="tx2"/>
                </a:solidFill>
              </a:endParaRPr>
            </a:p>
            <a:p>
              <a:r>
                <a:rPr lang="en-US" sz="1100" dirty="0">
                  <a:solidFill>
                    <a:schemeClr val="tx2"/>
                  </a:solidFill>
                </a:rPr>
                <a:t>The host/driver may write the date and details of the check on the CD Register</a:t>
              </a:r>
            </a:p>
            <a:p>
              <a:endParaRPr lang="en-US" sz="1100" dirty="0">
                <a:solidFill>
                  <a:schemeClr val="tx2"/>
                </a:solidFill>
              </a:endParaRPr>
            </a:p>
            <a:p>
              <a:r>
                <a:rPr lang="en-US" sz="1100" b="1" dirty="0">
                  <a:solidFill>
                    <a:schemeClr val="tx2"/>
                  </a:solidFill>
                </a:rPr>
                <a:t>Use black pen</a:t>
              </a:r>
            </a:p>
          </p:txBody>
        </p:sp>
        <p:sp>
          <p:nvSpPr>
            <p:cNvPr id="161" name="Rectangle 160">
              <a:extLst>
                <a:ext uri="{FF2B5EF4-FFF2-40B4-BE49-F238E27FC236}">
                  <a16:creationId xmlns:a16="http://schemas.microsoft.com/office/drawing/2014/main" id="{369B7FE1-DC66-1AFB-2A8B-B1ED23635F7A}"/>
                </a:ext>
              </a:extLst>
            </p:cNvPr>
            <p:cNvSpPr/>
            <p:nvPr/>
          </p:nvSpPr>
          <p:spPr>
            <a:xfrm>
              <a:off x="311489" y="791157"/>
              <a:ext cx="1805230" cy="391913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grpSp>
          <p:nvGrpSpPr>
            <p:cNvPr id="162" name="Group 161">
              <a:extLst>
                <a:ext uri="{FF2B5EF4-FFF2-40B4-BE49-F238E27FC236}">
                  <a16:creationId xmlns:a16="http://schemas.microsoft.com/office/drawing/2014/main" id="{304ADEC4-2BEE-F0CB-273A-7E519B39FA5B}"/>
                </a:ext>
              </a:extLst>
            </p:cNvPr>
            <p:cNvGrpSpPr/>
            <p:nvPr/>
          </p:nvGrpSpPr>
          <p:grpSpPr>
            <a:xfrm>
              <a:off x="311495" y="395831"/>
              <a:ext cx="2352662" cy="787239"/>
              <a:chOff x="311495" y="395831"/>
              <a:chExt cx="2515144" cy="787239"/>
            </a:xfrm>
            <a:solidFill>
              <a:schemeClr val="tx2">
                <a:lumMod val="75000"/>
                <a:lumOff val="25000"/>
              </a:schemeClr>
            </a:solidFill>
          </p:grpSpPr>
          <p:grpSp>
            <p:nvGrpSpPr>
              <p:cNvPr id="163" name="Group 162">
                <a:extLst>
                  <a:ext uri="{FF2B5EF4-FFF2-40B4-BE49-F238E27FC236}">
                    <a16:creationId xmlns:a16="http://schemas.microsoft.com/office/drawing/2014/main" id="{9CDC6DF0-EAC0-D3EA-E7DB-40BC4405850F}"/>
                  </a:ext>
                </a:extLst>
              </p:cNvPr>
              <p:cNvGrpSpPr/>
              <p:nvPr/>
            </p:nvGrpSpPr>
            <p:grpSpPr>
              <a:xfrm>
                <a:off x="311495" y="395831"/>
                <a:ext cx="2515144" cy="787239"/>
                <a:chOff x="311494" y="395831"/>
                <a:chExt cx="2672866" cy="787239"/>
              </a:xfrm>
              <a:grpFill/>
            </p:grpSpPr>
            <p:sp>
              <p:nvSpPr>
                <p:cNvPr id="167" name="Rounded Rectangle 166">
                  <a:extLst>
                    <a:ext uri="{FF2B5EF4-FFF2-40B4-BE49-F238E27FC236}">
                      <a16:creationId xmlns:a16="http://schemas.microsoft.com/office/drawing/2014/main" id="{C53628D5-443C-441D-D50A-24007B339268}"/>
                    </a:ext>
                  </a:extLst>
                </p:cNvPr>
                <p:cNvSpPr/>
                <p:nvPr/>
              </p:nvSpPr>
              <p:spPr>
                <a:xfrm>
                  <a:off x="311494" y="395834"/>
                  <a:ext cx="2672866" cy="787236"/>
                </a:xfrm>
                <a:prstGeom prst="roundRect">
                  <a:avLst>
                    <a:gd name="adj" fmla="val 46297"/>
                  </a:avLst>
                </a:pr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400" dirty="0"/>
                </a:p>
              </p:txBody>
            </p:sp>
            <p:sp>
              <p:nvSpPr>
                <p:cNvPr id="166" name="Rectangle 165">
                  <a:extLst>
                    <a:ext uri="{FF2B5EF4-FFF2-40B4-BE49-F238E27FC236}">
                      <a16:creationId xmlns:a16="http://schemas.microsoft.com/office/drawing/2014/main" id="{ABA5B7E8-68EE-DC2E-2E1C-DA73FFAFFBE1}"/>
                    </a:ext>
                  </a:extLst>
                </p:cNvPr>
                <p:cNvSpPr/>
                <p:nvPr/>
              </p:nvSpPr>
              <p:spPr>
                <a:xfrm>
                  <a:off x="2362415" y="395831"/>
                  <a:ext cx="621939" cy="787235"/>
                </a:xfrm>
                <a:prstGeom prst="rect">
                  <a:avLst/>
                </a:pr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400" dirty="0"/>
                </a:p>
              </p:txBody>
            </p:sp>
          </p:grpSp>
          <p:sp>
            <p:nvSpPr>
              <p:cNvPr id="164" name="TextBox 163">
                <a:extLst>
                  <a:ext uri="{FF2B5EF4-FFF2-40B4-BE49-F238E27FC236}">
                    <a16:creationId xmlns:a16="http://schemas.microsoft.com/office/drawing/2014/main" id="{227DEBDE-1308-F158-B92C-9F56652387A8}"/>
                  </a:ext>
                </a:extLst>
              </p:cNvPr>
              <p:cNvSpPr txBox="1"/>
              <p:nvPr/>
            </p:nvSpPr>
            <p:spPr>
              <a:xfrm>
                <a:off x="311496" y="569626"/>
                <a:ext cx="2515142" cy="5372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dirty="0">
                    <a:solidFill>
                      <a:schemeClr val="bg1"/>
                    </a:solidFill>
                    <a:latin typeface="Bree Serif" panose="02000503040000020004" pitchFamily="2" charset="77"/>
                  </a:rPr>
                  <a:t>3. Witness</a:t>
                </a:r>
              </a:p>
            </p:txBody>
          </p:sp>
        </p:grpSp>
      </p:grpSp>
      <p:grpSp>
        <p:nvGrpSpPr>
          <p:cNvPr id="169" name="Group 168">
            <a:extLst>
              <a:ext uri="{FF2B5EF4-FFF2-40B4-BE49-F238E27FC236}">
                <a16:creationId xmlns:a16="http://schemas.microsoft.com/office/drawing/2014/main" id="{19B58F9B-42C1-453A-E921-F5576B56170E}"/>
              </a:ext>
            </a:extLst>
          </p:cNvPr>
          <p:cNvGrpSpPr/>
          <p:nvPr/>
        </p:nvGrpSpPr>
        <p:grpSpPr>
          <a:xfrm>
            <a:off x="4905288" y="1199704"/>
            <a:ext cx="1668168" cy="2359983"/>
            <a:chOff x="311489" y="422031"/>
            <a:chExt cx="2352668" cy="3053052"/>
          </a:xfrm>
        </p:grpSpPr>
        <p:sp>
          <p:nvSpPr>
            <p:cNvPr id="170" name="Rectangle 169">
              <a:extLst>
                <a:ext uri="{FF2B5EF4-FFF2-40B4-BE49-F238E27FC236}">
                  <a16:creationId xmlns:a16="http://schemas.microsoft.com/office/drawing/2014/main" id="{9F20166B-CFAE-C8A8-7459-71EBD3ED153A}"/>
                </a:ext>
              </a:extLst>
            </p:cNvPr>
            <p:cNvSpPr/>
            <p:nvPr/>
          </p:nvSpPr>
          <p:spPr>
            <a:xfrm>
              <a:off x="311496" y="1203533"/>
              <a:ext cx="2352657" cy="227155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44000" tIns="72000" rIns="144000" bIns="72000" rtlCol="0" anchor="t" anchorCtr="0"/>
            <a:lstStyle/>
            <a:p>
              <a:r>
                <a:rPr lang="en-US" sz="1100" dirty="0">
                  <a:solidFill>
                    <a:schemeClr val="tx2"/>
                  </a:solidFill>
                </a:rPr>
                <a:t>Any </a:t>
              </a:r>
              <a:r>
                <a:rPr lang="en-US" sz="1100" b="1" dirty="0">
                  <a:solidFill>
                    <a:schemeClr val="tx2"/>
                  </a:solidFill>
                </a:rPr>
                <a:t>discrepancies</a:t>
              </a:r>
              <a:r>
                <a:rPr lang="en-US" sz="1100" dirty="0">
                  <a:solidFill>
                    <a:schemeClr val="tx2"/>
                  </a:solidFill>
                </a:rPr>
                <a:t> or </a:t>
              </a:r>
              <a:r>
                <a:rPr lang="en-US" sz="1100" b="1" dirty="0">
                  <a:solidFill>
                    <a:schemeClr val="tx2"/>
                  </a:solidFill>
                </a:rPr>
                <a:t>breakages</a:t>
              </a:r>
              <a:r>
                <a:rPr lang="en-US" sz="1100" dirty="0">
                  <a:solidFill>
                    <a:schemeClr val="tx2"/>
                  </a:solidFill>
                </a:rPr>
                <a:t> must be reported as a Learning Event</a:t>
              </a:r>
            </a:p>
          </p:txBody>
        </p:sp>
        <p:sp>
          <p:nvSpPr>
            <p:cNvPr id="171" name="Rectangle 170">
              <a:extLst>
                <a:ext uri="{FF2B5EF4-FFF2-40B4-BE49-F238E27FC236}">
                  <a16:creationId xmlns:a16="http://schemas.microsoft.com/office/drawing/2014/main" id="{D83C72F0-0B6F-4DF4-C471-7552825250F0}"/>
                </a:ext>
              </a:extLst>
            </p:cNvPr>
            <p:cNvSpPr/>
            <p:nvPr/>
          </p:nvSpPr>
          <p:spPr>
            <a:xfrm>
              <a:off x="311489" y="791155"/>
              <a:ext cx="1805230" cy="410506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grpSp>
          <p:nvGrpSpPr>
            <p:cNvPr id="172" name="Group 171">
              <a:extLst>
                <a:ext uri="{FF2B5EF4-FFF2-40B4-BE49-F238E27FC236}">
                  <a16:creationId xmlns:a16="http://schemas.microsoft.com/office/drawing/2014/main" id="{E39F3891-876D-FC41-51CB-2F6538A37258}"/>
                </a:ext>
              </a:extLst>
            </p:cNvPr>
            <p:cNvGrpSpPr/>
            <p:nvPr/>
          </p:nvGrpSpPr>
          <p:grpSpPr>
            <a:xfrm>
              <a:off x="311494" y="422031"/>
              <a:ext cx="2352663" cy="779631"/>
              <a:chOff x="311494" y="422031"/>
              <a:chExt cx="2515145" cy="779631"/>
            </a:xfrm>
            <a:solidFill>
              <a:schemeClr val="tx2">
                <a:lumMod val="75000"/>
                <a:lumOff val="25000"/>
              </a:schemeClr>
            </a:solidFill>
          </p:grpSpPr>
          <p:grpSp>
            <p:nvGrpSpPr>
              <p:cNvPr id="173" name="Group 172">
                <a:extLst>
                  <a:ext uri="{FF2B5EF4-FFF2-40B4-BE49-F238E27FC236}">
                    <a16:creationId xmlns:a16="http://schemas.microsoft.com/office/drawing/2014/main" id="{09945D53-7C4E-02CD-647E-312B32F426B6}"/>
                  </a:ext>
                </a:extLst>
              </p:cNvPr>
              <p:cNvGrpSpPr/>
              <p:nvPr/>
            </p:nvGrpSpPr>
            <p:grpSpPr>
              <a:xfrm>
                <a:off x="311494" y="422031"/>
                <a:ext cx="2515145" cy="779631"/>
                <a:chOff x="311493" y="422031"/>
                <a:chExt cx="2672867" cy="779631"/>
              </a:xfrm>
              <a:grpFill/>
            </p:grpSpPr>
            <p:sp>
              <p:nvSpPr>
                <p:cNvPr id="177" name="Rounded Rectangle 176">
                  <a:extLst>
                    <a:ext uri="{FF2B5EF4-FFF2-40B4-BE49-F238E27FC236}">
                      <a16:creationId xmlns:a16="http://schemas.microsoft.com/office/drawing/2014/main" id="{B559EB4E-4FD4-CF9F-D0FB-5E60E5C441D9}"/>
                    </a:ext>
                  </a:extLst>
                </p:cNvPr>
                <p:cNvSpPr/>
                <p:nvPr/>
              </p:nvSpPr>
              <p:spPr>
                <a:xfrm>
                  <a:off x="311493" y="422031"/>
                  <a:ext cx="2672867" cy="779631"/>
                </a:xfrm>
                <a:prstGeom prst="roundRect">
                  <a:avLst>
                    <a:gd name="adj" fmla="val 46297"/>
                  </a:avLst>
                </a:pr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400" dirty="0"/>
                </a:p>
              </p:txBody>
            </p:sp>
            <p:sp>
              <p:nvSpPr>
                <p:cNvPr id="176" name="Rectangle 175">
                  <a:extLst>
                    <a:ext uri="{FF2B5EF4-FFF2-40B4-BE49-F238E27FC236}">
                      <a16:creationId xmlns:a16="http://schemas.microsoft.com/office/drawing/2014/main" id="{0F31397B-FB40-34A7-892D-EC638694F332}"/>
                    </a:ext>
                  </a:extLst>
                </p:cNvPr>
                <p:cNvSpPr/>
                <p:nvPr/>
              </p:nvSpPr>
              <p:spPr>
                <a:xfrm>
                  <a:off x="2362416" y="422031"/>
                  <a:ext cx="621940" cy="779631"/>
                </a:xfrm>
                <a:prstGeom prst="rect">
                  <a:avLst/>
                </a:pr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400" dirty="0"/>
                </a:p>
              </p:txBody>
            </p:sp>
          </p:grpSp>
          <p:sp>
            <p:nvSpPr>
              <p:cNvPr id="174" name="TextBox 173">
                <a:extLst>
                  <a:ext uri="{FF2B5EF4-FFF2-40B4-BE49-F238E27FC236}">
                    <a16:creationId xmlns:a16="http://schemas.microsoft.com/office/drawing/2014/main" id="{C1E4592D-B075-98F0-566C-618295EA5480}"/>
                  </a:ext>
                </a:extLst>
              </p:cNvPr>
              <p:cNvSpPr txBox="1"/>
              <p:nvPr/>
            </p:nvSpPr>
            <p:spPr>
              <a:xfrm>
                <a:off x="311495" y="569626"/>
                <a:ext cx="2515142" cy="5372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dirty="0">
                    <a:solidFill>
                      <a:schemeClr val="bg1"/>
                    </a:solidFill>
                    <a:latin typeface="Bree Serif" panose="02000503040000020004" pitchFamily="2" charset="77"/>
                  </a:rPr>
                  <a:t>Report</a:t>
                </a:r>
              </a:p>
            </p:txBody>
          </p:sp>
        </p:grp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736E24EE-F3BB-8E62-61B9-67157BC4ABD6}"/>
              </a:ext>
            </a:extLst>
          </p:cNvPr>
          <p:cNvSpPr txBox="1"/>
          <p:nvPr/>
        </p:nvSpPr>
        <p:spPr>
          <a:xfrm>
            <a:off x="461765" y="6065"/>
            <a:ext cx="8088880" cy="378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07000"/>
              </a:lnSpc>
              <a:spcBef>
                <a:spcPts val="800"/>
              </a:spcBef>
              <a:spcAft>
                <a:spcPts val="400"/>
              </a:spcAft>
            </a:pPr>
            <a:r>
              <a:rPr lang="en-GB" sz="1800" b="1" kern="100" dirty="0">
                <a:solidFill>
                  <a:srgbClr val="0F4761"/>
                </a:solidFill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SOP - Daily CD Stock Checks in IUC Treatment Centre and Cars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59975FD-5C55-EE09-0A47-AFB1ADDC19A5}"/>
              </a:ext>
            </a:extLst>
          </p:cNvPr>
          <p:cNvSpPr txBox="1"/>
          <p:nvPr/>
        </p:nvSpPr>
        <p:spPr>
          <a:xfrm>
            <a:off x="210312" y="311713"/>
            <a:ext cx="87142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It is a legal requirement for Brisdoc to safely store, record, transport and account for Controlled Drugs (CDs) and for Best Practice Brisdoc adopts the same schedule 2 principles for managing schedule 3, 4 and 5’s.  It is the clinician that handles the CDs and are ultimately responsible for CDs under all circumstances.</a:t>
            </a:r>
            <a:endParaRPr lang="en-GB" sz="1200" dirty="0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D7B36F32-517D-1534-7951-C643930B98E3}"/>
              </a:ext>
            </a:extLst>
          </p:cNvPr>
          <p:cNvGrpSpPr/>
          <p:nvPr/>
        </p:nvGrpSpPr>
        <p:grpSpPr>
          <a:xfrm>
            <a:off x="6941676" y="1199703"/>
            <a:ext cx="1668162" cy="5294986"/>
            <a:chOff x="572156" y="3726660"/>
            <a:chExt cx="4129557" cy="3269402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28191EF5-CF6D-634D-1637-526C922C9444}"/>
                </a:ext>
              </a:extLst>
            </p:cNvPr>
            <p:cNvSpPr/>
            <p:nvPr/>
          </p:nvSpPr>
          <p:spPr>
            <a:xfrm>
              <a:off x="581283" y="4113281"/>
              <a:ext cx="4102027" cy="2882781"/>
            </a:xfrm>
            <a:prstGeom prst="rect">
              <a:avLst/>
            </a:prstGeom>
            <a:solidFill>
              <a:srgbClr val="D2E3F3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44000" tIns="72000" rIns="144000" bIns="72000" rtlCol="0" anchor="t" anchorCtr="0"/>
            <a:lstStyle/>
            <a:p>
              <a:pPr lvl="0"/>
              <a:r>
                <a:rPr lang="en-GB" sz="1100" dirty="0">
                  <a:solidFill>
                    <a:schemeClr val="tx2"/>
                  </a:solidFill>
                </a:rPr>
                <a:t>It is the responsibility of the clinician to make an amendment in the CD register.</a:t>
              </a:r>
            </a:p>
            <a:p>
              <a:pPr lvl="0"/>
              <a:endParaRPr lang="en-GB" sz="1100" dirty="0">
                <a:solidFill>
                  <a:schemeClr val="tx2"/>
                </a:solidFill>
              </a:endParaRPr>
            </a:p>
            <a:p>
              <a:pPr lvl="0"/>
              <a:r>
                <a:rPr lang="en-GB" sz="1100" dirty="0">
                  <a:solidFill>
                    <a:schemeClr val="tx2"/>
                  </a:solidFill>
                </a:rPr>
                <a:t>A single line through the error with a initial of the clinician – the corrected line below</a:t>
              </a:r>
            </a:p>
            <a:p>
              <a:pPr lvl="0"/>
              <a:endParaRPr lang="en-GB" sz="1100" dirty="0">
                <a:solidFill>
                  <a:schemeClr val="tx2"/>
                </a:solidFill>
              </a:endParaRPr>
            </a:p>
            <a:p>
              <a:pPr lvl="0"/>
              <a:r>
                <a:rPr lang="en-GB" sz="1100" dirty="0">
                  <a:solidFill>
                    <a:schemeClr val="tx2"/>
                  </a:solidFill>
                </a:rPr>
                <a:t>It may be necessary to </a:t>
              </a:r>
              <a:r>
                <a:rPr lang="en-GB" sz="1100" dirty="0" err="1">
                  <a:solidFill>
                    <a:schemeClr val="tx2"/>
                  </a:solidFill>
                </a:rPr>
                <a:t>asterix</a:t>
              </a:r>
              <a:r>
                <a:rPr lang="en-GB" sz="1100" dirty="0">
                  <a:solidFill>
                    <a:schemeClr val="tx2"/>
                  </a:solidFill>
                </a:rPr>
                <a:t> a line and provide a narrative below the page.  </a:t>
              </a:r>
            </a:p>
            <a:p>
              <a:pPr lvl="0"/>
              <a:endParaRPr lang="en-GB" sz="1100" dirty="0">
                <a:solidFill>
                  <a:schemeClr val="tx2"/>
                </a:solidFill>
              </a:endParaRPr>
            </a:p>
            <a:p>
              <a:pPr lvl="0"/>
              <a:r>
                <a:rPr lang="en-GB" sz="1100" dirty="0">
                  <a:solidFill>
                    <a:schemeClr val="tx2"/>
                  </a:solidFill>
                </a:rPr>
                <a:t>This must be signed and dated by the clinician</a:t>
              </a:r>
            </a:p>
            <a:p>
              <a:pPr lvl="0"/>
              <a:endParaRPr lang="en-GB" sz="1100" dirty="0">
                <a:solidFill>
                  <a:schemeClr val="tx2"/>
                </a:solidFill>
              </a:endParaRPr>
            </a:p>
            <a:p>
              <a:pPr lvl="0"/>
              <a:r>
                <a:rPr lang="en-GB" sz="1100" b="1" dirty="0">
                  <a:solidFill>
                    <a:schemeClr val="tx2"/>
                  </a:solidFill>
                </a:rPr>
                <a:t>A Learning Event must be completed</a:t>
              </a:r>
            </a:p>
            <a:p>
              <a:pPr lvl="0"/>
              <a:endParaRPr lang="en-GB" sz="1100" dirty="0">
                <a:solidFill>
                  <a:schemeClr val="tx2"/>
                </a:solidFill>
              </a:endParaRPr>
            </a:p>
            <a:p>
              <a:pPr lvl="0"/>
              <a:endParaRPr lang="en-GB" sz="1100" dirty="0">
                <a:solidFill>
                  <a:schemeClr val="tx2"/>
                </a:solidFill>
              </a:endParaRP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6E262FCF-50C4-3C6F-C88E-F4D2486E22E3}"/>
                </a:ext>
              </a:extLst>
            </p:cNvPr>
            <p:cNvSpPr/>
            <p:nvPr/>
          </p:nvSpPr>
          <p:spPr>
            <a:xfrm>
              <a:off x="572156" y="3889787"/>
              <a:ext cx="1278447" cy="223494"/>
            </a:xfrm>
            <a:prstGeom prst="rect">
              <a:avLst/>
            </a:prstGeom>
            <a:solidFill>
              <a:schemeClr val="tx2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E7B4856A-0EBF-BFAA-D6BC-7128A37AEF94}"/>
                </a:ext>
              </a:extLst>
            </p:cNvPr>
            <p:cNvGrpSpPr/>
            <p:nvPr/>
          </p:nvGrpSpPr>
          <p:grpSpPr>
            <a:xfrm>
              <a:off x="572165" y="3726660"/>
              <a:ext cx="4129548" cy="388470"/>
              <a:chOff x="311494" y="422032"/>
              <a:chExt cx="6233843" cy="521634"/>
            </a:xfrm>
            <a:solidFill>
              <a:schemeClr val="tx2">
                <a:lumMod val="75000"/>
                <a:lumOff val="25000"/>
              </a:schemeClr>
            </a:solidFill>
          </p:grpSpPr>
          <p:grpSp>
            <p:nvGrpSpPr>
              <p:cNvPr id="14" name="Group 13">
                <a:extLst>
                  <a:ext uri="{FF2B5EF4-FFF2-40B4-BE49-F238E27FC236}">
                    <a16:creationId xmlns:a16="http://schemas.microsoft.com/office/drawing/2014/main" id="{F6E76764-F16E-2D54-8202-8ED6E1163869}"/>
                  </a:ext>
                </a:extLst>
              </p:cNvPr>
              <p:cNvGrpSpPr/>
              <p:nvPr/>
            </p:nvGrpSpPr>
            <p:grpSpPr>
              <a:xfrm>
                <a:off x="311494" y="422032"/>
                <a:ext cx="6233843" cy="521634"/>
                <a:chOff x="311493" y="422032"/>
                <a:chExt cx="6624760" cy="521634"/>
              </a:xfrm>
              <a:grpFill/>
            </p:grpSpPr>
            <p:sp>
              <p:nvSpPr>
                <p:cNvPr id="16" name="Rounded Rectangle 94">
                  <a:extLst>
                    <a:ext uri="{FF2B5EF4-FFF2-40B4-BE49-F238E27FC236}">
                      <a16:creationId xmlns:a16="http://schemas.microsoft.com/office/drawing/2014/main" id="{93B49D21-A855-64D3-B838-323275D4A268}"/>
                    </a:ext>
                  </a:extLst>
                </p:cNvPr>
                <p:cNvSpPr/>
                <p:nvPr/>
              </p:nvSpPr>
              <p:spPr>
                <a:xfrm>
                  <a:off x="311493" y="422032"/>
                  <a:ext cx="2672865" cy="521634"/>
                </a:xfrm>
                <a:prstGeom prst="roundRect">
                  <a:avLst>
                    <a:gd name="adj" fmla="val 46297"/>
                  </a:avLst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400" dirty="0"/>
                </a:p>
              </p:txBody>
            </p:sp>
            <p:sp>
              <p:nvSpPr>
                <p:cNvPr id="20" name="Rectangle 19">
                  <a:extLst>
                    <a:ext uri="{FF2B5EF4-FFF2-40B4-BE49-F238E27FC236}">
                      <a16:creationId xmlns:a16="http://schemas.microsoft.com/office/drawing/2014/main" id="{C684170F-39D8-F225-B578-2355A420907D}"/>
                    </a:ext>
                  </a:extLst>
                </p:cNvPr>
                <p:cNvSpPr/>
                <p:nvPr/>
              </p:nvSpPr>
              <p:spPr>
                <a:xfrm>
                  <a:off x="1625526" y="422032"/>
                  <a:ext cx="5310727" cy="521634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400" dirty="0"/>
                </a:p>
              </p:txBody>
            </p:sp>
          </p:grpSp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67A89882-7BEC-91FF-3FDA-BA0DE2A781EE}"/>
                  </a:ext>
                </a:extLst>
              </p:cNvPr>
              <p:cNvSpPr txBox="1"/>
              <p:nvPr/>
            </p:nvSpPr>
            <p:spPr>
              <a:xfrm>
                <a:off x="353038" y="479977"/>
                <a:ext cx="6192299" cy="41328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chemeClr val="bg1"/>
                    </a:solidFill>
                    <a:latin typeface="Bree Serif" panose="02000503040000020004" pitchFamily="2" charset="77"/>
                  </a:rPr>
                  <a:t>Error in CD Register</a:t>
                </a:r>
              </a:p>
            </p:txBody>
          </p:sp>
        </p:grpSp>
      </p:grpSp>
      <p:cxnSp>
        <p:nvCxnSpPr>
          <p:cNvPr id="7" name="Connector: Elbow 6">
            <a:extLst>
              <a:ext uri="{FF2B5EF4-FFF2-40B4-BE49-F238E27FC236}">
                <a16:creationId xmlns:a16="http://schemas.microsoft.com/office/drawing/2014/main" id="{FB098D56-2835-6730-6403-66F15F3E3AAA}"/>
              </a:ext>
            </a:extLst>
          </p:cNvPr>
          <p:cNvCxnSpPr>
            <a:cxnSpLocks/>
            <a:stCxn id="119" idx="2"/>
          </p:cNvCxnSpPr>
          <p:nvPr/>
        </p:nvCxnSpPr>
        <p:spPr>
          <a:xfrm rot="16200000" flipH="1">
            <a:off x="1345243" y="3733800"/>
            <a:ext cx="348229" cy="3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Connector: Elbow 16">
            <a:extLst>
              <a:ext uri="{FF2B5EF4-FFF2-40B4-BE49-F238E27FC236}">
                <a16:creationId xmlns:a16="http://schemas.microsoft.com/office/drawing/2014/main" id="{A7DB2EFC-0251-CEB7-0D93-94D7D3C810C3}"/>
              </a:ext>
            </a:extLst>
          </p:cNvPr>
          <p:cNvCxnSpPr>
            <a:cxnSpLocks/>
            <a:endCxn id="160" idx="2"/>
          </p:cNvCxnSpPr>
          <p:nvPr/>
        </p:nvCxnSpPr>
        <p:spPr>
          <a:xfrm rot="5400000" flipH="1" flipV="1">
            <a:off x="3492685" y="3744352"/>
            <a:ext cx="369332" cy="3"/>
          </a:xfrm>
          <a:prstGeom prst="bentConnector3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Connector: Elbow 23">
            <a:extLst>
              <a:ext uri="{FF2B5EF4-FFF2-40B4-BE49-F238E27FC236}">
                <a16:creationId xmlns:a16="http://schemas.microsoft.com/office/drawing/2014/main" id="{F644167C-F17E-0C6E-2DB7-95527D5FC5DD}"/>
              </a:ext>
            </a:extLst>
          </p:cNvPr>
          <p:cNvCxnSpPr>
            <a:cxnSpLocks/>
            <a:stCxn id="92" idx="3"/>
            <a:endCxn id="105" idx="1"/>
          </p:cNvCxnSpPr>
          <p:nvPr/>
        </p:nvCxnSpPr>
        <p:spPr>
          <a:xfrm>
            <a:off x="4618080" y="4179523"/>
            <a:ext cx="286828" cy="5112"/>
          </a:xfrm>
          <a:prstGeom prst="bentConnector3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Connector: Elbow 25">
            <a:extLst>
              <a:ext uri="{FF2B5EF4-FFF2-40B4-BE49-F238E27FC236}">
                <a16:creationId xmlns:a16="http://schemas.microsoft.com/office/drawing/2014/main" id="{3B3725B7-0E54-04DD-2778-9814B93888A3}"/>
              </a:ext>
            </a:extLst>
          </p:cNvPr>
          <p:cNvCxnSpPr>
            <a:cxnSpLocks/>
            <a:stCxn id="160" idx="3"/>
            <a:endCxn id="170" idx="1"/>
          </p:cNvCxnSpPr>
          <p:nvPr/>
        </p:nvCxnSpPr>
        <p:spPr>
          <a:xfrm flipV="1">
            <a:off x="4618083" y="2681743"/>
            <a:ext cx="287210" cy="1021"/>
          </a:xfrm>
          <a:prstGeom prst="bentConnector3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52289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A2A9B03F-E2D5-C079-E37B-9ED187F7D57B}"/>
              </a:ext>
            </a:extLst>
          </p:cNvPr>
          <p:cNvSpPr/>
          <p:nvPr/>
        </p:nvSpPr>
        <p:spPr>
          <a:xfrm>
            <a:off x="7951548" y="774034"/>
            <a:ext cx="527892" cy="54088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  <p:sp>
        <p:nvSpPr>
          <p:cNvPr id="119" name="Rectangle 118">
            <a:extLst>
              <a:ext uri="{FF2B5EF4-FFF2-40B4-BE49-F238E27FC236}">
                <a16:creationId xmlns:a16="http://schemas.microsoft.com/office/drawing/2014/main" id="{501E9935-09FC-A95E-ED76-EF7AE24DCE56}"/>
              </a:ext>
            </a:extLst>
          </p:cNvPr>
          <p:cNvSpPr/>
          <p:nvPr/>
        </p:nvSpPr>
        <p:spPr>
          <a:xfrm>
            <a:off x="870848" y="1301884"/>
            <a:ext cx="2337204" cy="235084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72000" rIns="144000" bIns="72000" rtlCol="0" anchor="t" anchorCtr="0"/>
          <a:lstStyle/>
          <a:p>
            <a:r>
              <a:rPr lang="en-US" sz="1100" dirty="0">
                <a:solidFill>
                  <a:schemeClr val="tx2"/>
                </a:solidFill>
              </a:rPr>
              <a:t>Facilities team to check the balance of the Schedule 2 drugs. Estimate usage using best practice and discuss with Meds Management Lead</a:t>
            </a:r>
            <a:r>
              <a:rPr lang="en-US" sz="1100" b="1" dirty="0">
                <a:solidFill>
                  <a:schemeClr val="tx2"/>
                </a:solidFill>
              </a:rPr>
              <a:t>. FP10 CD Requisition Order Form to be </a:t>
            </a:r>
            <a:r>
              <a:rPr lang="en-US" sz="1100" dirty="0">
                <a:solidFill>
                  <a:schemeClr val="tx2"/>
                </a:solidFill>
              </a:rPr>
              <a:t>completed by </a:t>
            </a:r>
            <a:r>
              <a:rPr lang="en-US" sz="1100" dirty="0" err="1">
                <a:solidFill>
                  <a:schemeClr val="tx2"/>
                </a:solidFill>
              </a:rPr>
              <a:t>Authorised</a:t>
            </a:r>
            <a:r>
              <a:rPr lang="en-US" sz="1100" dirty="0">
                <a:solidFill>
                  <a:schemeClr val="tx2"/>
                </a:solidFill>
              </a:rPr>
              <a:t> Clinician for Southmead Pharmacy.  This form is emailed to Southmead Pharmacy with a covering letter.</a:t>
            </a:r>
          </a:p>
          <a:p>
            <a:r>
              <a:rPr lang="en-US" sz="1100" dirty="0">
                <a:solidFill>
                  <a:schemeClr val="tx2"/>
                </a:solidFill>
              </a:rPr>
              <a:t>These forms are to be stored by Facilities for two years.</a:t>
            </a:r>
          </a:p>
          <a:p>
            <a:endParaRPr lang="en-US" sz="1100" dirty="0">
              <a:solidFill>
                <a:schemeClr val="tx2"/>
              </a:solidFill>
            </a:endParaRPr>
          </a:p>
          <a:p>
            <a:endParaRPr lang="en-US" sz="1100" dirty="0">
              <a:solidFill>
                <a:schemeClr val="tx2"/>
              </a:solidFill>
            </a:endParaRPr>
          </a:p>
          <a:p>
            <a:endParaRPr lang="en-US" sz="1400" dirty="0">
              <a:solidFill>
                <a:schemeClr val="tx2"/>
              </a:solidFill>
            </a:endParaRPr>
          </a:p>
        </p:txBody>
      </p:sp>
      <p:grpSp>
        <p:nvGrpSpPr>
          <p:cNvPr id="86" name="Group 85">
            <a:extLst>
              <a:ext uri="{FF2B5EF4-FFF2-40B4-BE49-F238E27FC236}">
                <a16:creationId xmlns:a16="http://schemas.microsoft.com/office/drawing/2014/main" id="{EEE705E3-1604-2F37-338E-4C48018B60AE}"/>
              </a:ext>
            </a:extLst>
          </p:cNvPr>
          <p:cNvGrpSpPr/>
          <p:nvPr/>
        </p:nvGrpSpPr>
        <p:grpSpPr>
          <a:xfrm>
            <a:off x="860311" y="3938166"/>
            <a:ext cx="2337202" cy="2608121"/>
            <a:chOff x="300619" y="422031"/>
            <a:chExt cx="2363537" cy="4322028"/>
          </a:xfrm>
        </p:grpSpPr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id="{0BB19F9A-48D5-07C8-8025-06EA24674306}"/>
                </a:ext>
              </a:extLst>
            </p:cNvPr>
            <p:cNvSpPr/>
            <p:nvPr/>
          </p:nvSpPr>
          <p:spPr>
            <a:xfrm>
              <a:off x="300619" y="1171417"/>
              <a:ext cx="2352657" cy="3572642"/>
            </a:xfrm>
            <a:prstGeom prst="rect">
              <a:avLst/>
            </a:prstGeom>
            <a:solidFill>
              <a:srgbClr val="D2E3F3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44000" tIns="72000" rIns="144000" bIns="72000" rtlCol="0" anchor="t" anchorCtr="0"/>
            <a:lstStyle/>
            <a:p>
              <a:pPr lvl="0"/>
              <a:r>
                <a:rPr lang="en-GB" sz="1100" dirty="0">
                  <a:solidFill>
                    <a:schemeClr val="tx2"/>
                  </a:solidFill>
                </a:rPr>
                <a:t>The designated signatory on the list of authorised signatories held by Southmead Pharmacy must sign the </a:t>
              </a:r>
              <a:r>
                <a:rPr lang="en-GB" sz="1100" b="1" dirty="0">
                  <a:solidFill>
                    <a:schemeClr val="tx2"/>
                  </a:solidFill>
                </a:rPr>
                <a:t>FP10</a:t>
              </a:r>
              <a:r>
                <a:rPr lang="en-GB" sz="1100" dirty="0">
                  <a:solidFill>
                    <a:schemeClr val="tx2"/>
                  </a:solidFill>
                </a:rPr>
                <a:t> and </a:t>
              </a:r>
              <a:r>
                <a:rPr lang="en-GB" sz="1100" b="1" dirty="0">
                  <a:solidFill>
                    <a:schemeClr val="tx2"/>
                  </a:solidFill>
                </a:rPr>
                <a:t>Requisition Form</a:t>
              </a:r>
            </a:p>
            <a:p>
              <a:pPr lvl="0"/>
              <a:endParaRPr lang="en-GB" sz="1100" b="1" dirty="0">
                <a:solidFill>
                  <a:schemeClr val="tx2"/>
                </a:solidFill>
              </a:endParaRPr>
            </a:p>
          </p:txBody>
        </p:sp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id="{4DE58263-72F1-42C7-B8D1-548818830700}"/>
                </a:ext>
              </a:extLst>
            </p:cNvPr>
            <p:cNvSpPr/>
            <p:nvPr/>
          </p:nvSpPr>
          <p:spPr>
            <a:xfrm>
              <a:off x="311489" y="791155"/>
              <a:ext cx="1805230" cy="444792"/>
            </a:xfrm>
            <a:prstGeom prst="rect">
              <a:avLst/>
            </a:prstGeom>
            <a:solidFill>
              <a:schemeClr val="tx2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grpSp>
          <p:nvGrpSpPr>
            <p:cNvPr id="29" name="Group 28">
              <a:extLst>
                <a:ext uri="{FF2B5EF4-FFF2-40B4-BE49-F238E27FC236}">
                  <a16:creationId xmlns:a16="http://schemas.microsoft.com/office/drawing/2014/main" id="{6EF55438-BF08-9156-D6DC-5342C4141681}"/>
                </a:ext>
              </a:extLst>
            </p:cNvPr>
            <p:cNvGrpSpPr/>
            <p:nvPr/>
          </p:nvGrpSpPr>
          <p:grpSpPr>
            <a:xfrm>
              <a:off x="311494" y="422031"/>
              <a:ext cx="2352662" cy="813917"/>
              <a:chOff x="311494" y="422031"/>
              <a:chExt cx="2515144" cy="813917"/>
            </a:xfrm>
            <a:solidFill>
              <a:schemeClr val="tx2">
                <a:lumMod val="75000"/>
                <a:lumOff val="25000"/>
              </a:schemeClr>
            </a:solidFill>
          </p:grpSpPr>
          <p:grpSp>
            <p:nvGrpSpPr>
              <p:cNvPr id="11" name="Group 10">
                <a:extLst>
                  <a:ext uri="{FF2B5EF4-FFF2-40B4-BE49-F238E27FC236}">
                    <a16:creationId xmlns:a16="http://schemas.microsoft.com/office/drawing/2014/main" id="{4C614A07-7F52-84BE-262B-303AB6E6005F}"/>
                  </a:ext>
                </a:extLst>
              </p:cNvPr>
              <p:cNvGrpSpPr/>
              <p:nvPr/>
            </p:nvGrpSpPr>
            <p:grpSpPr>
              <a:xfrm>
                <a:off x="311494" y="422031"/>
                <a:ext cx="2515144" cy="813917"/>
                <a:chOff x="311493" y="422031"/>
                <a:chExt cx="2672866" cy="813917"/>
              </a:xfrm>
              <a:grpFill/>
            </p:grpSpPr>
            <p:sp>
              <p:nvSpPr>
                <p:cNvPr id="4" name="Rounded Rectangle 3">
                  <a:extLst>
                    <a:ext uri="{FF2B5EF4-FFF2-40B4-BE49-F238E27FC236}">
                      <a16:creationId xmlns:a16="http://schemas.microsoft.com/office/drawing/2014/main" id="{1BB84713-F9A4-CA81-996C-EAFE3E960E63}"/>
                    </a:ext>
                  </a:extLst>
                </p:cNvPr>
                <p:cNvSpPr/>
                <p:nvPr/>
              </p:nvSpPr>
              <p:spPr>
                <a:xfrm>
                  <a:off x="311493" y="422031"/>
                  <a:ext cx="2672866" cy="813917"/>
                </a:xfrm>
                <a:prstGeom prst="roundRect">
                  <a:avLst>
                    <a:gd name="adj" fmla="val 46297"/>
                  </a:avLst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400" dirty="0"/>
                </a:p>
              </p:txBody>
            </p:sp>
            <p:sp>
              <p:nvSpPr>
                <p:cNvPr id="10" name="Rectangle 9">
                  <a:extLst>
                    <a:ext uri="{FF2B5EF4-FFF2-40B4-BE49-F238E27FC236}">
                      <a16:creationId xmlns:a16="http://schemas.microsoft.com/office/drawing/2014/main" id="{5130724C-1F19-8AF5-A1F3-83FB186876CB}"/>
                    </a:ext>
                  </a:extLst>
                </p:cNvPr>
                <p:cNvSpPr/>
                <p:nvPr/>
              </p:nvSpPr>
              <p:spPr>
                <a:xfrm>
                  <a:off x="2362415" y="422031"/>
                  <a:ext cx="621939" cy="813916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400" dirty="0"/>
                </a:p>
              </p:txBody>
            </p:sp>
          </p:grpSp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E485DDC7-2755-0C13-E658-EA4D3269041D}"/>
                  </a:ext>
                </a:extLst>
              </p:cNvPr>
              <p:cNvSpPr txBox="1"/>
              <p:nvPr/>
            </p:nvSpPr>
            <p:spPr>
              <a:xfrm>
                <a:off x="336787" y="472388"/>
                <a:ext cx="2478220" cy="76152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dirty="0">
                    <a:solidFill>
                      <a:schemeClr val="bg1"/>
                    </a:solidFill>
                    <a:latin typeface="Bree Serif" panose="02000503040000020004" pitchFamily="2" charset="77"/>
                  </a:rPr>
                  <a:t>2. Prescribe</a:t>
                </a:r>
              </a:p>
            </p:txBody>
          </p:sp>
        </p:grpSp>
      </p:grpSp>
      <p:sp>
        <p:nvSpPr>
          <p:cNvPr id="117" name="TextBox 116">
            <a:extLst>
              <a:ext uri="{FF2B5EF4-FFF2-40B4-BE49-F238E27FC236}">
                <a16:creationId xmlns:a16="http://schemas.microsoft.com/office/drawing/2014/main" id="{F08F6FF8-619E-21F1-1494-C2E3EB1DA366}"/>
              </a:ext>
            </a:extLst>
          </p:cNvPr>
          <p:cNvSpPr txBox="1"/>
          <p:nvPr/>
        </p:nvSpPr>
        <p:spPr>
          <a:xfrm rot="16200000">
            <a:off x="-841104" y="5010196"/>
            <a:ext cx="26057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tx2"/>
                </a:solidFill>
                <a:latin typeface="Bree Serif" panose="02000503040000020004" pitchFamily="2" charset="77"/>
              </a:rPr>
              <a:t>Clinical</a:t>
            </a:r>
          </a:p>
        </p:txBody>
      </p:sp>
      <p:sp>
        <p:nvSpPr>
          <p:cNvPr id="158" name="TextBox 157">
            <a:extLst>
              <a:ext uri="{FF2B5EF4-FFF2-40B4-BE49-F238E27FC236}">
                <a16:creationId xmlns:a16="http://schemas.microsoft.com/office/drawing/2014/main" id="{1A53AF33-DC65-D326-95CC-CC45EB779810}"/>
              </a:ext>
            </a:extLst>
          </p:cNvPr>
          <p:cNvSpPr txBox="1"/>
          <p:nvPr/>
        </p:nvSpPr>
        <p:spPr>
          <a:xfrm rot="16200000">
            <a:off x="-1013951" y="1974217"/>
            <a:ext cx="28953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Bree Serif" panose="02000503040000020004" pitchFamily="2" charset="77"/>
              </a:rPr>
              <a:t>Operational</a:t>
            </a:r>
          </a:p>
        </p:txBody>
      </p:sp>
      <p:sp>
        <p:nvSpPr>
          <p:cNvPr id="120" name="Rectangle 119">
            <a:extLst>
              <a:ext uri="{FF2B5EF4-FFF2-40B4-BE49-F238E27FC236}">
                <a16:creationId xmlns:a16="http://schemas.microsoft.com/office/drawing/2014/main" id="{60494BC3-915D-3A1C-D189-6995EDC9F2EB}"/>
              </a:ext>
            </a:extLst>
          </p:cNvPr>
          <p:cNvSpPr/>
          <p:nvPr/>
        </p:nvSpPr>
        <p:spPr>
          <a:xfrm>
            <a:off x="870843" y="1072719"/>
            <a:ext cx="1280005" cy="247452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grpSp>
        <p:nvGrpSpPr>
          <p:cNvPr id="121" name="Group 120">
            <a:extLst>
              <a:ext uri="{FF2B5EF4-FFF2-40B4-BE49-F238E27FC236}">
                <a16:creationId xmlns:a16="http://schemas.microsoft.com/office/drawing/2014/main" id="{F4816765-E622-0002-11A0-457005CE003F}"/>
              </a:ext>
            </a:extLst>
          </p:cNvPr>
          <p:cNvGrpSpPr/>
          <p:nvPr/>
        </p:nvGrpSpPr>
        <p:grpSpPr>
          <a:xfrm>
            <a:off x="870846" y="783946"/>
            <a:ext cx="2337203" cy="530969"/>
            <a:chOff x="311494" y="422031"/>
            <a:chExt cx="3146818" cy="813916"/>
          </a:xfrm>
          <a:solidFill>
            <a:schemeClr val="tx2">
              <a:lumMod val="75000"/>
              <a:lumOff val="25000"/>
            </a:schemeClr>
          </a:solidFill>
        </p:grpSpPr>
        <p:grpSp>
          <p:nvGrpSpPr>
            <p:cNvPr id="122" name="Group 121">
              <a:extLst>
                <a:ext uri="{FF2B5EF4-FFF2-40B4-BE49-F238E27FC236}">
                  <a16:creationId xmlns:a16="http://schemas.microsoft.com/office/drawing/2014/main" id="{4F9D4F7F-A47C-2BA6-1152-01085AAB0D2B}"/>
                </a:ext>
              </a:extLst>
            </p:cNvPr>
            <p:cNvGrpSpPr/>
            <p:nvPr/>
          </p:nvGrpSpPr>
          <p:grpSpPr>
            <a:xfrm>
              <a:off x="311494" y="422031"/>
              <a:ext cx="3146818" cy="813916"/>
              <a:chOff x="311493" y="422031"/>
              <a:chExt cx="3344151" cy="813916"/>
            </a:xfrm>
            <a:grpFill/>
          </p:grpSpPr>
          <p:sp>
            <p:nvSpPr>
              <p:cNvPr id="126" name="Rounded Rectangle 125">
                <a:extLst>
                  <a:ext uri="{FF2B5EF4-FFF2-40B4-BE49-F238E27FC236}">
                    <a16:creationId xmlns:a16="http://schemas.microsoft.com/office/drawing/2014/main" id="{39B07577-3637-B66C-7E66-647C354A57AF}"/>
                  </a:ext>
                </a:extLst>
              </p:cNvPr>
              <p:cNvSpPr/>
              <p:nvPr/>
            </p:nvSpPr>
            <p:spPr>
              <a:xfrm>
                <a:off x="311493" y="422031"/>
                <a:ext cx="2672867" cy="813916"/>
              </a:xfrm>
              <a:prstGeom prst="roundRect">
                <a:avLst>
                  <a:gd name="adj" fmla="val 46297"/>
                </a:avLst>
              </a:pr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00" dirty="0"/>
              </a:p>
            </p:txBody>
          </p:sp>
          <p:sp>
            <p:nvSpPr>
              <p:cNvPr id="125" name="Rectangle 124">
                <a:extLst>
                  <a:ext uri="{FF2B5EF4-FFF2-40B4-BE49-F238E27FC236}">
                    <a16:creationId xmlns:a16="http://schemas.microsoft.com/office/drawing/2014/main" id="{689811AE-9CEB-BCAF-F890-85FCB1A25A9C}"/>
                  </a:ext>
                </a:extLst>
              </p:cNvPr>
              <p:cNvSpPr/>
              <p:nvPr/>
            </p:nvSpPr>
            <p:spPr>
              <a:xfrm>
                <a:off x="2362416" y="422031"/>
                <a:ext cx="1293228" cy="813916"/>
              </a:xfrm>
              <a:prstGeom prst="rect">
                <a:avLst/>
              </a:pr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00" dirty="0"/>
              </a:p>
            </p:txBody>
          </p:sp>
        </p:grpSp>
        <p:sp>
          <p:nvSpPr>
            <p:cNvPr id="123" name="TextBox 122">
              <a:extLst>
                <a:ext uri="{FF2B5EF4-FFF2-40B4-BE49-F238E27FC236}">
                  <a16:creationId xmlns:a16="http://schemas.microsoft.com/office/drawing/2014/main" id="{6146DC89-1F0A-7899-8BC7-459ADC8CA61F}"/>
                </a:ext>
              </a:extLst>
            </p:cNvPr>
            <p:cNvSpPr txBox="1"/>
            <p:nvPr/>
          </p:nvSpPr>
          <p:spPr>
            <a:xfrm>
              <a:off x="311496" y="569626"/>
              <a:ext cx="3146816" cy="5460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>
                  <a:solidFill>
                    <a:schemeClr val="bg1"/>
                  </a:solidFill>
                  <a:latin typeface="Bree Serif" panose="02000503040000020004" pitchFamily="2" charset="77"/>
                </a:rPr>
                <a:t>1. Order</a:t>
              </a:r>
            </a:p>
          </p:txBody>
        </p:sp>
      </p:grpSp>
      <p:grpSp>
        <p:nvGrpSpPr>
          <p:cNvPr id="159" name="Group 158">
            <a:extLst>
              <a:ext uri="{FF2B5EF4-FFF2-40B4-BE49-F238E27FC236}">
                <a16:creationId xmlns:a16="http://schemas.microsoft.com/office/drawing/2014/main" id="{CD1595EE-D970-C15D-EA85-185850DA22FE}"/>
              </a:ext>
            </a:extLst>
          </p:cNvPr>
          <p:cNvGrpSpPr/>
          <p:nvPr/>
        </p:nvGrpSpPr>
        <p:grpSpPr>
          <a:xfrm>
            <a:off x="3618005" y="783946"/>
            <a:ext cx="2268691" cy="2868781"/>
            <a:chOff x="311489" y="422031"/>
            <a:chExt cx="2352667" cy="3852170"/>
          </a:xfrm>
        </p:grpSpPr>
        <p:sp>
          <p:nvSpPr>
            <p:cNvPr id="160" name="Rectangle 159">
              <a:extLst>
                <a:ext uri="{FF2B5EF4-FFF2-40B4-BE49-F238E27FC236}">
                  <a16:creationId xmlns:a16="http://schemas.microsoft.com/office/drawing/2014/main" id="{07B2C0D1-BC81-7B2B-9D4F-3529ECE417AD}"/>
                </a:ext>
              </a:extLst>
            </p:cNvPr>
            <p:cNvSpPr/>
            <p:nvPr/>
          </p:nvSpPr>
          <p:spPr>
            <a:xfrm>
              <a:off x="311496" y="1135011"/>
              <a:ext cx="2352657" cy="313919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44000" tIns="72000" rIns="144000" bIns="72000" rtlCol="0" anchor="t" anchorCtr="0"/>
            <a:lstStyle/>
            <a:p>
              <a:r>
                <a:rPr lang="en-US" sz="1100" dirty="0">
                  <a:solidFill>
                    <a:schemeClr val="tx2"/>
                  </a:solidFill>
                </a:rPr>
                <a:t>Drugs to be collected in a Brisdoc Car only.</a:t>
              </a:r>
            </a:p>
            <a:p>
              <a:r>
                <a:rPr lang="en-US" sz="1100" dirty="0">
                  <a:solidFill>
                    <a:schemeClr val="tx2"/>
                  </a:solidFill>
                </a:rPr>
                <a:t>A paper copy of the FP10 CD Requisition Order form needs to be taken to Southmead Pharmacy for collection of medication</a:t>
              </a:r>
            </a:p>
            <a:p>
              <a:endParaRPr lang="en-US" sz="1100" dirty="0">
                <a:solidFill>
                  <a:schemeClr val="tx2"/>
                </a:solidFill>
              </a:endParaRPr>
            </a:p>
            <a:p>
              <a:r>
                <a:rPr lang="en-GB" sz="1100" b="1" dirty="0">
                  <a:solidFill>
                    <a:schemeClr val="tx2"/>
                  </a:solidFill>
                </a:rPr>
                <a:t>ID badge must be worn for collection</a:t>
              </a:r>
            </a:p>
            <a:p>
              <a:endParaRPr lang="en-US" sz="1100" dirty="0">
                <a:solidFill>
                  <a:schemeClr val="tx2"/>
                </a:solidFill>
              </a:endParaRPr>
            </a:p>
          </p:txBody>
        </p:sp>
        <p:sp>
          <p:nvSpPr>
            <p:cNvPr id="161" name="Rectangle 160">
              <a:extLst>
                <a:ext uri="{FF2B5EF4-FFF2-40B4-BE49-F238E27FC236}">
                  <a16:creationId xmlns:a16="http://schemas.microsoft.com/office/drawing/2014/main" id="{369B7FE1-DC66-1AFB-2A8B-B1ED23635F7A}"/>
                </a:ext>
              </a:extLst>
            </p:cNvPr>
            <p:cNvSpPr/>
            <p:nvPr/>
          </p:nvSpPr>
          <p:spPr>
            <a:xfrm>
              <a:off x="311489" y="791156"/>
              <a:ext cx="1805230" cy="343856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grpSp>
          <p:nvGrpSpPr>
            <p:cNvPr id="162" name="Group 161">
              <a:extLst>
                <a:ext uri="{FF2B5EF4-FFF2-40B4-BE49-F238E27FC236}">
                  <a16:creationId xmlns:a16="http://schemas.microsoft.com/office/drawing/2014/main" id="{304ADEC4-2BEE-F0CB-273A-7E519B39FA5B}"/>
                </a:ext>
              </a:extLst>
            </p:cNvPr>
            <p:cNvGrpSpPr/>
            <p:nvPr/>
          </p:nvGrpSpPr>
          <p:grpSpPr>
            <a:xfrm>
              <a:off x="311494" y="422031"/>
              <a:ext cx="2352662" cy="712980"/>
              <a:chOff x="311494" y="422031"/>
              <a:chExt cx="2515144" cy="712980"/>
            </a:xfrm>
            <a:solidFill>
              <a:schemeClr val="tx2">
                <a:lumMod val="75000"/>
                <a:lumOff val="25000"/>
              </a:schemeClr>
            </a:solidFill>
          </p:grpSpPr>
          <p:grpSp>
            <p:nvGrpSpPr>
              <p:cNvPr id="163" name="Group 162">
                <a:extLst>
                  <a:ext uri="{FF2B5EF4-FFF2-40B4-BE49-F238E27FC236}">
                    <a16:creationId xmlns:a16="http://schemas.microsoft.com/office/drawing/2014/main" id="{9CDC6DF0-EAC0-D3EA-E7DB-40BC4405850F}"/>
                  </a:ext>
                </a:extLst>
              </p:cNvPr>
              <p:cNvGrpSpPr/>
              <p:nvPr/>
            </p:nvGrpSpPr>
            <p:grpSpPr>
              <a:xfrm>
                <a:off x="311494" y="422031"/>
                <a:ext cx="2515144" cy="712980"/>
                <a:chOff x="311493" y="422031"/>
                <a:chExt cx="2672866" cy="712980"/>
              </a:xfrm>
              <a:grpFill/>
            </p:grpSpPr>
            <p:sp>
              <p:nvSpPr>
                <p:cNvPr id="167" name="Rounded Rectangle 166">
                  <a:extLst>
                    <a:ext uri="{FF2B5EF4-FFF2-40B4-BE49-F238E27FC236}">
                      <a16:creationId xmlns:a16="http://schemas.microsoft.com/office/drawing/2014/main" id="{C53628D5-443C-441D-D50A-24007B339268}"/>
                    </a:ext>
                  </a:extLst>
                </p:cNvPr>
                <p:cNvSpPr/>
                <p:nvPr/>
              </p:nvSpPr>
              <p:spPr>
                <a:xfrm>
                  <a:off x="311493" y="422031"/>
                  <a:ext cx="2672866" cy="712980"/>
                </a:xfrm>
                <a:prstGeom prst="roundRect">
                  <a:avLst>
                    <a:gd name="adj" fmla="val 46297"/>
                  </a:avLst>
                </a:pr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400" dirty="0"/>
                </a:p>
              </p:txBody>
            </p:sp>
            <p:sp>
              <p:nvSpPr>
                <p:cNvPr id="166" name="Rectangle 165">
                  <a:extLst>
                    <a:ext uri="{FF2B5EF4-FFF2-40B4-BE49-F238E27FC236}">
                      <a16:creationId xmlns:a16="http://schemas.microsoft.com/office/drawing/2014/main" id="{ABA5B7E8-68EE-DC2E-2E1C-DA73FFAFFBE1}"/>
                    </a:ext>
                  </a:extLst>
                </p:cNvPr>
                <p:cNvSpPr/>
                <p:nvPr/>
              </p:nvSpPr>
              <p:spPr>
                <a:xfrm>
                  <a:off x="2362415" y="422031"/>
                  <a:ext cx="621939" cy="712980"/>
                </a:xfrm>
                <a:prstGeom prst="rect">
                  <a:avLst/>
                </a:pr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400" dirty="0"/>
                </a:p>
              </p:txBody>
            </p:sp>
          </p:grpSp>
          <p:sp>
            <p:nvSpPr>
              <p:cNvPr id="164" name="TextBox 163">
                <a:extLst>
                  <a:ext uri="{FF2B5EF4-FFF2-40B4-BE49-F238E27FC236}">
                    <a16:creationId xmlns:a16="http://schemas.microsoft.com/office/drawing/2014/main" id="{227DEBDE-1308-F158-B92C-9F56652387A8}"/>
                  </a:ext>
                </a:extLst>
              </p:cNvPr>
              <p:cNvSpPr txBox="1"/>
              <p:nvPr/>
            </p:nvSpPr>
            <p:spPr>
              <a:xfrm>
                <a:off x="311496" y="508234"/>
                <a:ext cx="2515142" cy="53726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dirty="0">
                    <a:solidFill>
                      <a:schemeClr val="bg1"/>
                    </a:solidFill>
                    <a:latin typeface="Bree Serif" panose="02000503040000020004" pitchFamily="2" charset="77"/>
                  </a:rPr>
                  <a:t>3. Collection</a:t>
                </a:r>
              </a:p>
            </p:txBody>
          </p:sp>
        </p:grpSp>
      </p:grpSp>
      <p:grpSp>
        <p:nvGrpSpPr>
          <p:cNvPr id="169" name="Group 168">
            <a:extLst>
              <a:ext uri="{FF2B5EF4-FFF2-40B4-BE49-F238E27FC236}">
                <a16:creationId xmlns:a16="http://schemas.microsoft.com/office/drawing/2014/main" id="{19B58F9B-42C1-453A-E921-F5576B56170E}"/>
              </a:ext>
            </a:extLst>
          </p:cNvPr>
          <p:cNvGrpSpPr/>
          <p:nvPr/>
        </p:nvGrpSpPr>
        <p:grpSpPr>
          <a:xfrm>
            <a:off x="6255605" y="774033"/>
            <a:ext cx="2222801" cy="2878694"/>
            <a:chOff x="296421" y="408720"/>
            <a:chExt cx="3134884" cy="3616635"/>
          </a:xfrm>
        </p:grpSpPr>
        <p:sp>
          <p:nvSpPr>
            <p:cNvPr id="170" name="Rectangle 169">
              <a:extLst>
                <a:ext uri="{FF2B5EF4-FFF2-40B4-BE49-F238E27FC236}">
                  <a16:creationId xmlns:a16="http://schemas.microsoft.com/office/drawing/2014/main" id="{9F20166B-CFAE-C8A8-7459-71EBD3ED153A}"/>
                </a:ext>
              </a:extLst>
            </p:cNvPr>
            <p:cNvSpPr/>
            <p:nvPr/>
          </p:nvSpPr>
          <p:spPr>
            <a:xfrm>
              <a:off x="296421" y="1088255"/>
              <a:ext cx="3134884" cy="29371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44000" tIns="72000" rIns="144000" bIns="72000" rtlCol="0" anchor="t" anchorCtr="0"/>
            <a:lstStyle/>
            <a:p>
              <a:r>
                <a:rPr lang="en-US" sz="1100" dirty="0">
                  <a:solidFill>
                    <a:schemeClr val="tx2"/>
                  </a:solidFill>
                </a:rPr>
                <a:t>Order documentation to be stored by Facilities for 2 years</a:t>
              </a:r>
            </a:p>
            <a:p>
              <a:endParaRPr lang="en-US" sz="1100" dirty="0">
                <a:solidFill>
                  <a:schemeClr val="tx2"/>
                </a:solidFill>
              </a:endParaRPr>
            </a:p>
            <a:p>
              <a:r>
                <a:rPr lang="en-US" sz="1100" dirty="0">
                  <a:solidFill>
                    <a:schemeClr val="tx2"/>
                  </a:solidFill>
                </a:rPr>
                <a:t>Once collected the CDs are to be transported to each Treatment Centre.</a:t>
              </a:r>
            </a:p>
            <a:p>
              <a:endParaRPr lang="en-US" sz="1100" dirty="0">
                <a:solidFill>
                  <a:schemeClr val="tx2"/>
                </a:solidFill>
              </a:endParaRPr>
            </a:p>
            <a:p>
              <a:r>
                <a:rPr lang="en-US" sz="1100" dirty="0">
                  <a:solidFill>
                    <a:schemeClr val="tx2"/>
                  </a:solidFill>
                </a:rPr>
                <a:t>To be added to the Schedule 2 CD Register.  Usual Drug Count process to be followed.</a:t>
              </a:r>
            </a:p>
          </p:txBody>
        </p:sp>
        <p:sp>
          <p:nvSpPr>
            <p:cNvPr id="171" name="Rectangle 170">
              <a:extLst>
                <a:ext uri="{FF2B5EF4-FFF2-40B4-BE49-F238E27FC236}">
                  <a16:creationId xmlns:a16="http://schemas.microsoft.com/office/drawing/2014/main" id="{D83C72F0-0B6F-4DF4-C471-7552825250F0}"/>
                </a:ext>
              </a:extLst>
            </p:cNvPr>
            <p:cNvSpPr/>
            <p:nvPr/>
          </p:nvSpPr>
          <p:spPr>
            <a:xfrm>
              <a:off x="296421" y="803402"/>
              <a:ext cx="1820299" cy="284853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sp>
          <p:nvSpPr>
            <p:cNvPr id="177" name="Rounded Rectangle 176">
              <a:extLst>
                <a:ext uri="{FF2B5EF4-FFF2-40B4-BE49-F238E27FC236}">
                  <a16:creationId xmlns:a16="http://schemas.microsoft.com/office/drawing/2014/main" id="{B559EB4E-4FD4-CF9F-D0FB-5E60E5C441D9}"/>
                </a:ext>
              </a:extLst>
            </p:cNvPr>
            <p:cNvSpPr/>
            <p:nvPr/>
          </p:nvSpPr>
          <p:spPr>
            <a:xfrm>
              <a:off x="296425" y="408720"/>
              <a:ext cx="3119822" cy="679535"/>
            </a:xfrm>
            <a:prstGeom prst="roundRect">
              <a:avLst>
                <a:gd name="adj" fmla="val 46297"/>
              </a:avLst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solidFill>
                    <a:schemeClr val="bg1"/>
                  </a:solidFill>
                  <a:latin typeface="Bree Serif" panose="02000503040000020004" pitchFamily="2" charset="77"/>
                </a:rPr>
                <a:t>5. </a:t>
              </a:r>
              <a:r>
                <a:rPr lang="en-US" dirty="0">
                  <a:solidFill>
                    <a:schemeClr val="bg1"/>
                  </a:solidFill>
                  <a:latin typeface="Bree Serif" panose="02000503040000020004" pitchFamily="2" charset="77"/>
                </a:rPr>
                <a:t>Transporting &amp;</a:t>
              </a:r>
              <a:r>
                <a:rPr lang="en-US" sz="2000" dirty="0">
                  <a:solidFill>
                    <a:schemeClr val="bg1"/>
                  </a:solidFill>
                  <a:latin typeface="Bree Serif" panose="02000503040000020004" pitchFamily="2" charset="77"/>
                </a:rPr>
                <a:t>  </a:t>
              </a:r>
              <a:r>
                <a:rPr lang="en-US" dirty="0">
                  <a:solidFill>
                    <a:schemeClr val="bg1"/>
                  </a:solidFill>
                  <a:latin typeface="Bree Serif" panose="02000503040000020004" pitchFamily="2" charset="77"/>
                </a:rPr>
                <a:t>Documentation</a:t>
              </a:r>
              <a:endParaRPr lang="en-US" sz="2000" dirty="0">
                <a:solidFill>
                  <a:schemeClr val="bg1"/>
                </a:solidFill>
                <a:latin typeface="Bree Serif" panose="02000503040000020004" pitchFamily="2" charset="77"/>
              </a:endParaRPr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736E24EE-F3BB-8E62-61B9-67157BC4ABD6}"/>
              </a:ext>
            </a:extLst>
          </p:cNvPr>
          <p:cNvSpPr txBox="1"/>
          <p:nvPr/>
        </p:nvSpPr>
        <p:spPr>
          <a:xfrm>
            <a:off x="461765" y="6065"/>
            <a:ext cx="8088880" cy="378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07000"/>
              </a:lnSpc>
              <a:spcBef>
                <a:spcPts val="800"/>
              </a:spcBef>
              <a:spcAft>
                <a:spcPts val="400"/>
              </a:spcAft>
            </a:pPr>
            <a:r>
              <a:rPr lang="en-GB" sz="1800" b="1" kern="100" dirty="0">
                <a:solidFill>
                  <a:srgbClr val="0F4761"/>
                </a:solidFill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SOP – Ordering, Collecting and Dispersing IUC Schedule 2 Controlled Drugs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59975FD-5C55-EE09-0A47-AFB1ADDC19A5}"/>
              </a:ext>
            </a:extLst>
          </p:cNvPr>
          <p:cNvSpPr txBox="1"/>
          <p:nvPr/>
        </p:nvSpPr>
        <p:spPr>
          <a:xfrm>
            <a:off x="210312" y="311713"/>
            <a:ext cx="87142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Schedule 2 Controlled Drugs are ordered by the Facilities team who liaise with Southmead Pharmacy</a:t>
            </a:r>
            <a:endParaRPr lang="en-GB" sz="1200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CF9E139D-E5CB-27FA-5EA7-E11D5E164EE8}"/>
              </a:ext>
            </a:extLst>
          </p:cNvPr>
          <p:cNvGrpSpPr/>
          <p:nvPr/>
        </p:nvGrpSpPr>
        <p:grpSpPr>
          <a:xfrm>
            <a:off x="3587670" y="3938163"/>
            <a:ext cx="2337216" cy="2608123"/>
            <a:chOff x="300603" y="525936"/>
            <a:chExt cx="2363551" cy="6188719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EE01AB83-B716-ECB6-F1E9-B7218439EE08}"/>
                </a:ext>
              </a:extLst>
            </p:cNvPr>
            <p:cNvSpPr/>
            <p:nvPr/>
          </p:nvSpPr>
          <p:spPr>
            <a:xfrm>
              <a:off x="300619" y="1691387"/>
              <a:ext cx="2352657" cy="5023268"/>
            </a:xfrm>
            <a:prstGeom prst="rect">
              <a:avLst/>
            </a:prstGeom>
            <a:solidFill>
              <a:srgbClr val="D2E3F3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44000" tIns="72000" rIns="144000" bIns="72000" rtlCol="0" anchor="t" anchorCtr="0"/>
            <a:lstStyle/>
            <a:p>
              <a:pPr lvl="0"/>
              <a:r>
                <a:rPr lang="en-GB" sz="1100" dirty="0">
                  <a:solidFill>
                    <a:schemeClr val="tx2"/>
                  </a:solidFill>
                </a:rPr>
                <a:t>The Clinician collecting does not have to be the signatory however a covering letter from the signatory authorising the collecting clinician to do so on their behalf is required.</a:t>
              </a:r>
            </a:p>
            <a:p>
              <a:pPr lvl="0"/>
              <a:endParaRPr lang="en-GB" sz="1100" b="1" dirty="0">
                <a:solidFill>
                  <a:schemeClr val="tx2"/>
                </a:solidFill>
              </a:endParaRPr>
            </a:p>
            <a:p>
              <a:pPr lvl="0"/>
              <a:r>
                <a:rPr lang="en-GB" sz="1100" b="1" dirty="0">
                  <a:solidFill>
                    <a:schemeClr val="tx2"/>
                  </a:solidFill>
                </a:rPr>
                <a:t>ID badge must be worn for collection</a:t>
              </a:r>
            </a:p>
            <a:p>
              <a:pPr lvl="0"/>
              <a:endParaRPr lang="en-GB" sz="1100" b="1" dirty="0">
                <a:solidFill>
                  <a:schemeClr val="tx2"/>
                </a:solidFill>
              </a:endParaRPr>
            </a:p>
            <a:p>
              <a:pPr lvl="0"/>
              <a:r>
                <a:rPr lang="en-GB" sz="1100" dirty="0">
                  <a:solidFill>
                    <a:schemeClr val="tx2"/>
                  </a:solidFill>
                </a:rPr>
                <a:t>Clinician must check order against Requisition Form.</a:t>
              </a:r>
            </a:p>
            <a:p>
              <a:pPr lvl="0"/>
              <a:endParaRPr lang="en-GB" sz="1100" b="1" dirty="0">
                <a:solidFill>
                  <a:schemeClr val="tx2"/>
                </a:solidFill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589C0424-A5D1-6E64-428D-E337030641BF}"/>
                </a:ext>
              </a:extLst>
            </p:cNvPr>
            <p:cNvSpPr/>
            <p:nvPr/>
          </p:nvSpPr>
          <p:spPr>
            <a:xfrm>
              <a:off x="300608" y="1054491"/>
              <a:ext cx="1805230" cy="631234"/>
            </a:xfrm>
            <a:prstGeom prst="rect">
              <a:avLst/>
            </a:prstGeom>
            <a:solidFill>
              <a:schemeClr val="tx2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526D4A8D-40D6-A115-3078-BED83B30469F}"/>
                </a:ext>
              </a:extLst>
            </p:cNvPr>
            <p:cNvGrpSpPr/>
            <p:nvPr/>
          </p:nvGrpSpPr>
          <p:grpSpPr>
            <a:xfrm>
              <a:off x="300603" y="525936"/>
              <a:ext cx="2363551" cy="1165452"/>
              <a:chOff x="299850" y="525936"/>
              <a:chExt cx="2526785" cy="1165452"/>
            </a:xfrm>
            <a:solidFill>
              <a:schemeClr val="tx2">
                <a:lumMod val="75000"/>
                <a:lumOff val="25000"/>
              </a:schemeClr>
            </a:solidFill>
          </p:grpSpPr>
          <p:grpSp>
            <p:nvGrpSpPr>
              <p:cNvPr id="12" name="Group 11">
                <a:extLst>
                  <a:ext uri="{FF2B5EF4-FFF2-40B4-BE49-F238E27FC236}">
                    <a16:creationId xmlns:a16="http://schemas.microsoft.com/office/drawing/2014/main" id="{CCEB9287-C038-6AA8-BF7F-158C369EDD06}"/>
                  </a:ext>
                </a:extLst>
              </p:cNvPr>
              <p:cNvGrpSpPr/>
              <p:nvPr/>
            </p:nvGrpSpPr>
            <p:grpSpPr>
              <a:xfrm>
                <a:off x="299850" y="525936"/>
                <a:ext cx="2526785" cy="1165452"/>
                <a:chOff x="299119" y="525936"/>
                <a:chExt cx="2685236" cy="1165452"/>
              </a:xfrm>
              <a:grpFill/>
            </p:grpSpPr>
            <p:sp>
              <p:nvSpPr>
                <p:cNvPr id="14" name="Rounded Rectangle 3">
                  <a:extLst>
                    <a:ext uri="{FF2B5EF4-FFF2-40B4-BE49-F238E27FC236}">
                      <a16:creationId xmlns:a16="http://schemas.microsoft.com/office/drawing/2014/main" id="{12EB06F9-7B91-BEA8-2CD4-51691E39AF42}"/>
                    </a:ext>
                  </a:extLst>
                </p:cNvPr>
                <p:cNvSpPr/>
                <p:nvPr/>
              </p:nvSpPr>
              <p:spPr>
                <a:xfrm>
                  <a:off x="299119" y="525936"/>
                  <a:ext cx="2498273" cy="1165452"/>
                </a:xfrm>
                <a:prstGeom prst="roundRect">
                  <a:avLst>
                    <a:gd name="adj" fmla="val 46297"/>
                  </a:avLst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400" dirty="0"/>
                </a:p>
              </p:txBody>
            </p:sp>
            <p:sp>
              <p:nvSpPr>
                <p:cNvPr id="15" name="Rectangle 14">
                  <a:extLst>
                    <a:ext uri="{FF2B5EF4-FFF2-40B4-BE49-F238E27FC236}">
                      <a16:creationId xmlns:a16="http://schemas.microsoft.com/office/drawing/2014/main" id="{4C5BE86C-FC04-61B8-93AD-33A0C0074244}"/>
                    </a:ext>
                  </a:extLst>
                </p:cNvPr>
                <p:cNvSpPr/>
                <p:nvPr/>
              </p:nvSpPr>
              <p:spPr>
                <a:xfrm>
                  <a:off x="2362416" y="525938"/>
                  <a:ext cx="621939" cy="1165447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400" dirty="0"/>
                </a:p>
              </p:txBody>
            </p:sp>
          </p:grpSp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969D705E-BA7C-E14A-ECB8-64DCABAD5AE2}"/>
                  </a:ext>
                </a:extLst>
              </p:cNvPr>
              <p:cNvSpPr txBox="1"/>
              <p:nvPr/>
            </p:nvSpPr>
            <p:spPr>
              <a:xfrm>
                <a:off x="299850" y="628081"/>
                <a:ext cx="2515152" cy="9494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dirty="0">
                    <a:solidFill>
                      <a:schemeClr val="bg1"/>
                    </a:solidFill>
                    <a:latin typeface="Bree Serif" panose="02000503040000020004" pitchFamily="2" charset="77"/>
                  </a:rPr>
                  <a:t>4. Collection</a:t>
                </a:r>
              </a:p>
            </p:txBody>
          </p:sp>
        </p:grpSp>
      </p:grpSp>
      <p:sp>
        <p:nvSpPr>
          <p:cNvPr id="26" name="Rectangle 25">
            <a:extLst>
              <a:ext uri="{FF2B5EF4-FFF2-40B4-BE49-F238E27FC236}">
                <a16:creationId xmlns:a16="http://schemas.microsoft.com/office/drawing/2014/main" id="{F86E8DC3-7DE5-F32A-6AED-CB0EF14A78BC}"/>
              </a:ext>
            </a:extLst>
          </p:cNvPr>
          <p:cNvSpPr/>
          <p:nvPr/>
        </p:nvSpPr>
        <p:spPr>
          <a:xfrm>
            <a:off x="6255605" y="4426935"/>
            <a:ext cx="2239661" cy="2116964"/>
          </a:xfrm>
          <a:prstGeom prst="rect">
            <a:avLst/>
          </a:prstGeom>
          <a:solidFill>
            <a:srgbClr val="D2E3F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72000" rIns="144000" bIns="72000" rtlCol="0" anchor="t" anchorCtr="0"/>
          <a:lstStyle/>
          <a:p>
            <a:pPr lvl="0"/>
            <a:r>
              <a:rPr lang="en-GB" sz="1100" dirty="0">
                <a:solidFill>
                  <a:schemeClr val="tx2"/>
                </a:solidFill>
              </a:rPr>
              <a:t>The clinician must handle Schedule 2 CDs and usual drug count process to be followed.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080684D8-6286-EFD2-2B39-049A113E4574}"/>
              </a:ext>
            </a:extLst>
          </p:cNvPr>
          <p:cNvSpPr/>
          <p:nvPr/>
        </p:nvSpPr>
        <p:spPr>
          <a:xfrm>
            <a:off x="6256933" y="4217446"/>
            <a:ext cx="1696995" cy="216196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66F50B9D-9DDF-F8DB-06F3-FC88485A85B0}"/>
              </a:ext>
            </a:extLst>
          </p:cNvPr>
          <p:cNvGrpSpPr/>
          <p:nvPr/>
        </p:nvGrpSpPr>
        <p:grpSpPr>
          <a:xfrm>
            <a:off x="6254393" y="3919508"/>
            <a:ext cx="2240870" cy="584775"/>
            <a:chOff x="298506" y="1747582"/>
            <a:chExt cx="2516502" cy="1203090"/>
          </a:xfrm>
          <a:solidFill>
            <a:schemeClr val="tx2">
              <a:lumMod val="75000"/>
              <a:lumOff val="25000"/>
            </a:schemeClr>
          </a:solidFill>
        </p:grpSpPr>
        <p:grpSp>
          <p:nvGrpSpPr>
            <p:cNvPr id="31" name="Group 30">
              <a:extLst>
                <a:ext uri="{FF2B5EF4-FFF2-40B4-BE49-F238E27FC236}">
                  <a16:creationId xmlns:a16="http://schemas.microsoft.com/office/drawing/2014/main" id="{ABB24BD7-9D9B-C62A-6B2A-639521D4791E}"/>
                </a:ext>
              </a:extLst>
            </p:cNvPr>
            <p:cNvGrpSpPr/>
            <p:nvPr/>
          </p:nvGrpSpPr>
          <p:grpSpPr>
            <a:xfrm>
              <a:off x="299864" y="1785961"/>
              <a:ext cx="2515144" cy="1021257"/>
              <a:chOff x="299134" y="1785961"/>
              <a:chExt cx="2672866" cy="1021257"/>
            </a:xfrm>
            <a:grpFill/>
          </p:grpSpPr>
          <p:sp>
            <p:nvSpPr>
              <p:cNvPr id="33" name="Rounded Rectangle 3">
                <a:extLst>
                  <a:ext uri="{FF2B5EF4-FFF2-40B4-BE49-F238E27FC236}">
                    <a16:creationId xmlns:a16="http://schemas.microsoft.com/office/drawing/2014/main" id="{31DBC9C5-C4D2-2FDB-DB13-3BD4AD95AFF6}"/>
                  </a:ext>
                </a:extLst>
              </p:cNvPr>
              <p:cNvSpPr/>
              <p:nvPr/>
            </p:nvSpPr>
            <p:spPr>
              <a:xfrm>
                <a:off x="299134" y="1785961"/>
                <a:ext cx="2672866" cy="1019379"/>
              </a:xfrm>
              <a:prstGeom prst="roundRect">
                <a:avLst>
                  <a:gd name="adj" fmla="val 46297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00" dirty="0"/>
              </a:p>
            </p:txBody>
          </p:sp>
          <p:sp>
            <p:nvSpPr>
              <p:cNvPr id="34" name="Rectangle 33">
                <a:extLst>
                  <a:ext uri="{FF2B5EF4-FFF2-40B4-BE49-F238E27FC236}">
                    <a16:creationId xmlns:a16="http://schemas.microsoft.com/office/drawing/2014/main" id="{1A3FE783-72AB-B567-E0A8-931371B20BF8}"/>
                  </a:ext>
                </a:extLst>
              </p:cNvPr>
              <p:cNvSpPr/>
              <p:nvPr/>
            </p:nvSpPr>
            <p:spPr>
              <a:xfrm>
                <a:off x="2348618" y="1787839"/>
                <a:ext cx="621939" cy="1019379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00" dirty="0"/>
              </a:p>
            </p:txBody>
          </p:sp>
        </p:grp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14A6C8C5-691B-FDA0-9A32-E8540E387751}"/>
                </a:ext>
              </a:extLst>
            </p:cNvPr>
            <p:cNvSpPr txBox="1"/>
            <p:nvPr/>
          </p:nvSpPr>
          <p:spPr>
            <a:xfrm>
              <a:off x="298506" y="1747582"/>
              <a:ext cx="2496210" cy="120309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>
                  <a:solidFill>
                    <a:schemeClr val="bg1"/>
                  </a:solidFill>
                  <a:latin typeface="Bree Serif" panose="02000503040000020004" pitchFamily="2" charset="77"/>
                </a:rPr>
                <a:t>6. Transporting &amp; Documentation</a:t>
              </a:r>
            </a:p>
          </p:txBody>
        </p:sp>
      </p:grpSp>
      <p:cxnSp>
        <p:nvCxnSpPr>
          <p:cNvPr id="19" name="Connector: Elbow 18">
            <a:extLst>
              <a:ext uri="{FF2B5EF4-FFF2-40B4-BE49-F238E27FC236}">
                <a16:creationId xmlns:a16="http://schemas.microsoft.com/office/drawing/2014/main" id="{E4289482-8A01-270A-D25B-8EC47082E379}"/>
              </a:ext>
            </a:extLst>
          </p:cNvPr>
          <p:cNvCxnSpPr>
            <a:stCxn id="119" idx="2"/>
            <a:endCxn id="28" idx="0"/>
          </p:cNvCxnSpPr>
          <p:nvPr/>
        </p:nvCxnSpPr>
        <p:spPr>
          <a:xfrm rot="16200000" flipH="1">
            <a:off x="1882115" y="3810062"/>
            <a:ext cx="315826" cy="1157"/>
          </a:xfrm>
          <a:prstGeom prst="bentConnector3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Connector: Elbow 20">
            <a:extLst>
              <a:ext uri="{FF2B5EF4-FFF2-40B4-BE49-F238E27FC236}">
                <a16:creationId xmlns:a16="http://schemas.microsoft.com/office/drawing/2014/main" id="{8D832C69-7C98-0B67-441F-58A39CC6F94D}"/>
              </a:ext>
            </a:extLst>
          </p:cNvPr>
          <p:cNvCxnSpPr>
            <a:stCxn id="51" idx="3"/>
            <a:endCxn id="160" idx="1"/>
          </p:cNvCxnSpPr>
          <p:nvPr/>
        </p:nvCxnSpPr>
        <p:spPr>
          <a:xfrm flipV="1">
            <a:off x="3186754" y="2483821"/>
            <a:ext cx="431258" cy="2984514"/>
          </a:xfrm>
          <a:prstGeom prst="bentConnector3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Connector: Elbow 22">
            <a:extLst>
              <a:ext uri="{FF2B5EF4-FFF2-40B4-BE49-F238E27FC236}">
                <a16:creationId xmlns:a16="http://schemas.microsoft.com/office/drawing/2014/main" id="{AF2CBE84-DA09-9BC1-5F25-072C5B99D751}"/>
              </a:ext>
            </a:extLst>
          </p:cNvPr>
          <p:cNvCxnSpPr>
            <a:cxnSpLocks/>
            <a:stCxn id="160" idx="2"/>
          </p:cNvCxnSpPr>
          <p:nvPr/>
        </p:nvCxnSpPr>
        <p:spPr>
          <a:xfrm rot="16200000" flipH="1">
            <a:off x="4594440" y="3810639"/>
            <a:ext cx="315827" cy="1"/>
          </a:xfrm>
          <a:prstGeom prst="bentConnector3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Connector: Elbow 24">
            <a:extLst>
              <a:ext uri="{FF2B5EF4-FFF2-40B4-BE49-F238E27FC236}">
                <a16:creationId xmlns:a16="http://schemas.microsoft.com/office/drawing/2014/main" id="{8EF74D8F-8907-D05E-7782-10313B654D78}"/>
              </a:ext>
            </a:extLst>
          </p:cNvPr>
          <p:cNvCxnSpPr>
            <a:stCxn id="7" idx="3"/>
            <a:endCxn id="170" idx="1"/>
          </p:cNvCxnSpPr>
          <p:nvPr/>
        </p:nvCxnSpPr>
        <p:spPr>
          <a:xfrm flipV="1">
            <a:off x="5914129" y="2483821"/>
            <a:ext cx="341476" cy="3003983"/>
          </a:xfrm>
          <a:prstGeom prst="bentConnector3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Connector: Elbow 35">
            <a:extLst>
              <a:ext uri="{FF2B5EF4-FFF2-40B4-BE49-F238E27FC236}">
                <a16:creationId xmlns:a16="http://schemas.microsoft.com/office/drawing/2014/main" id="{BE5F3A88-1B62-593C-29EB-DE450DFDBAE4}"/>
              </a:ext>
            </a:extLst>
          </p:cNvPr>
          <p:cNvCxnSpPr>
            <a:cxnSpLocks/>
            <a:stCxn id="170" idx="2"/>
            <a:endCxn id="32" idx="0"/>
          </p:cNvCxnSpPr>
          <p:nvPr/>
        </p:nvCxnSpPr>
        <p:spPr>
          <a:xfrm rot="5400000">
            <a:off x="7233010" y="3785511"/>
            <a:ext cx="266781" cy="1212"/>
          </a:xfrm>
          <a:prstGeom prst="bentConnector3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315558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TextBox 116">
            <a:extLst>
              <a:ext uri="{FF2B5EF4-FFF2-40B4-BE49-F238E27FC236}">
                <a16:creationId xmlns:a16="http://schemas.microsoft.com/office/drawing/2014/main" id="{F08F6FF8-619E-21F1-1494-C2E3EB1DA366}"/>
              </a:ext>
            </a:extLst>
          </p:cNvPr>
          <p:cNvSpPr txBox="1"/>
          <p:nvPr/>
        </p:nvSpPr>
        <p:spPr>
          <a:xfrm rot="16200000">
            <a:off x="-919358" y="4886163"/>
            <a:ext cx="25940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tx2"/>
                </a:solidFill>
                <a:latin typeface="Bree Serif" panose="02000503040000020004" pitchFamily="2" charset="77"/>
              </a:rPr>
              <a:t>Clinical</a:t>
            </a:r>
          </a:p>
        </p:txBody>
      </p:sp>
      <p:sp>
        <p:nvSpPr>
          <p:cNvPr id="158" name="TextBox 157">
            <a:extLst>
              <a:ext uri="{FF2B5EF4-FFF2-40B4-BE49-F238E27FC236}">
                <a16:creationId xmlns:a16="http://schemas.microsoft.com/office/drawing/2014/main" id="{1A53AF33-DC65-D326-95CC-CC45EB779810}"/>
              </a:ext>
            </a:extLst>
          </p:cNvPr>
          <p:cNvSpPr txBox="1"/>
          <p:nvPr/>
        </p:nvSpPr>
        <p:spPr>
          <a:xfrm rot="16200000">
            <a:off x="-824474" y="1874113"/>
            <a:ext cx="23599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Bree Serif" panose="02000503040000020004" pitchFamily="2" charset="77"/>
              </a:rPr>
              <a:t>Operational</a:t>
            </a:r>
          </a:p>
        </p:txBody>
      </p:sp>
      <p:sp>
        <p:nvSpPr>
          <p:cNvPr id="119" name="Rectangle 118">
            <a:extLst>
              <a:ext uri="{FF2B5EF4-FFF2-40B4-BE49-F238E27FC236}">
                <a16:creationId xmlns:a16="http://schemas.microsoft.com/office/drawing/2014/main" id="{501E9935-09FC-A95E-ED76-EF7AE24DCE56}"/>
              </a:ext>
            </a:extLst>
          </p:cNvPr>
          <p:cNvSpPr/>
          <p:nvPr/>
        </p:nvSpPr>
        <p:spPr>
          <a:xfrm>
            <a:off x="870843" y="1380361"/>
            <a:ext cx="2337204" cy="235998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72000" rIns="144000" bIns="72000" rtlCol="0" anchor="t" anchorCtr="0"/>
          <a:lstStyle/>
          <a:p>
            <a:r>
              <a:rPr lang="en-US" sz="1100" dirty="0">
                <a:solidFill>
                  <a:schemeClr val="tx2"/>
                </a:solidFill>
              </a:rPr>
              <a:t>Facilities team to check the balance of the Schedule 3,4 and 5 drugs. </a:t>
            </a:r>
          </a:p>
          <a:p>
            <a:endParaRPr lang="en-US" sz="1100" dirty="0">
              <a:solidFill>
                <a:schemeClr val="tx2"/>
              </a:solidFill>
            </a:endParaRPr>
          </a:p>
          <a:p>
            <a:r>
              <a:rPr lang="en-US" sz="1100" dirty="0">
                <a:solidFill>
                  <a:schemeClr val="tx2"/>
                </a:solidFill>
              </a:rPr>
              <a:t>Estimate usage using best practice and discuss with Meds Management Lead.  </a:t>
            </a:r>
          </a:p>
          <a:p>
            <a:endParaRPr lang="en-US" sz="1100" dirty="0">
              <a:solidFill>
                <a:schemeClr val="tx2"/>
              </a:solidFill>
            </a:endParaRPr>
          </a:p>
          <a:p>
            <a:r>
              <a:rPr lang="en-US" sz="1100" dirty="0">
                <a:solidFill>
                  <a:schemeClr val="tx2"/>
                </a:solidFill>
              </a:rPr>
              <a:t>Place an order on the relevant portal with the chosen supplier.  </a:t>
            </a:r>
          </a:p>
          <a:p>
            <a:endParaRPr lang="en-US" sz="1100" dirty="0">
              <a:solidFill>
                <a:schemeClr val="tx2"/>
              </a:solidFill>
            </a:endParaRPr>
          </a:p>
          <a:p>
            <a:r>
              <a:rPr lang="en-US" sz="1100" dirty="0">
                <a:solidFill>
                  <a:schemeClr val="tx2"/>
                </a:solidFill>
              </a:rPr>
              <a:t>These forms are to be stored by Facilities for two years.</a:t>
            </a:r>
          </a:p>
          <a:p>
            <a:endParaRPr lang="en-US" sz="1100" dirty="0">
              <a:solidFill>
                <a:schemeClr val="tx2"/>
              </a:solidFill>
            </a:endParaRPr>
          </a:p>
          <a:p>
            <a:endParaRPr lang="en-US" sz="1100" dirty="0">
              <a:solidFill>
                <a:schemeClr val="tx2"/>
              </a:solidFill>
            </a:endParaRPr>
          </a:p>
          <a:p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120" name="Rectangle 119">
            <a:extLst>
              <a:ext uri="{FF2B5EF4-FFF2-40B4-BE49-F238E27FC236}">
                <a16:creationId xmlns:a16="http://schemas.microsoft.com/office/drawing/2014/main" id="{60494BC3-915D-3A1C-D189-6995EDC9F2EB}"/>
              </a:ext>
            </a:extLst>
          </p:cNvPr>
          <p:cNvSpPr/>
          <p:nvPr/>
        </p:nvSpPr>
        <p:spPr>
          <a:xfrm>
            <a:off x="870843" y="1054431"/>
            <a:ext cx="1280005" cy="325932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grpSp>
        <p:nvGrpSpPr>
          <p:cNvPr id="121" name="Group 120">
            <a:extLst>
              <a:ext uri="{FF2B5EF4-FFF2-40B4-BE49-F238E27FC236}">
                <a16:creationId xmlns:a16="http://schemas.microsoft.com/office/drawing/2014/main" id="{F4816765-E622-0002-11A0-457005CE003F}"/>
              </a:ext>
            </a:extLst>
          </p:cNvPr>
          <p:cNvGrpSpPr/>
          <p:nvPr/>
        </p:nvGrpSpPr>
        <p:grpSpPr>
          <a:xfrm>
            <a:off x="870846" y="783946"/>
            <a:ext cx="2337203" cy="596417"/>
            <a:chOff x="311494" y="422031"/>
            <a:chExt cx="3146818" cy="813916"/>
          </a:xfrm>
          <a:solidFill>
            <a:schemeClr val="tx2">
              <a:lumMod val="75000"/>
              <a:lumOff val="25000"/>
            </a:schemeClr>
          </a:solidFill>
        </p:grpSpPr>
        <p:grpSp>
          <p:nvGrpSpPr>
            <p:cNvPr id="122" name="Group 121">
              <a:extLst>
                <a:ext uri="{FF2B5EF4-FFF2-40B4-BE49-F238E27FC236}">
                  <a16:creationId xmlns:a16="http://schemas.microsoft.com/office/drawing/2014/main" id="{4F9D4F7F-A47C-2BA6-1152-01085AAB0D2B}"/>
                </a:ext>
              </a:extLst>
            </p:cNvPr>
            <p:cNvGrpSpPr/>
            <p:nvPr/>
          </p:nvGrpSpPr>
          <p:grpSpPr>
            <a:xfrm>
              <a:off x="311494" y="422031"/>
              <a:ext cx="3146818" cy="813916"/>
              <a:chOff x="311493" y="422031"/>
              <a:chExt cx="3344151" cy="813916"/>
            </a:xfrm>
            <a:grpFill/>
          </p:grpSpPr>
          <p:sp>
            <p:nvSpPr>
              <p:cNvPr id="126" name="Rounded Rectangle 125">
                <a:extLst>
                  <a:ext uri="{FF2B5EF4-FFF2-40B4-BE49-F238E27FC236}">
                    <a16:creationId xmlns:a16="http://schemas.microsoft.com/office/drawing/2014/main" id="{39B07577-3637-B66C-7E66-647C354A57AF}"/>
                  </a:ext>
                </a:extLst>
              </p:cNvPr>
              <p:cNvSpPr/>
              <p:nvPr/>
            </p:nvSpPr>
            <p:spPr>
              <a:xfrm>
                <a:off x="311493" y="422031"/>
                <a:ext cx="2672867" cy="813916"/>
              </a:xfrm>
              <a:prstGeom prst="roundRect">
                <a:avLst>
                  <a:gd name="adj" fmla="val 46297"/>
                </a:avLst>
              </a:pr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00" dirty="0"/>
              </a:p>
            </p:txBody>
          </p:sp>
          <p:sp>
            <p:nvSpPr>
              <p:cNvPr id="125" name="Rectangle 124">
                <a:extLst>
                  <a:ext uri="{FF2B5EF4-FFF2-40B4-BE49-F238E27FC236}">
                    <a16:creationId xmlns:a16="http://schemas.microsoft.com/office/drawing/2014/main" id="{689811AE-9CEB-BCAF-F890-85FCB1A25A9C}"/>
                  </a:ext>
                </a:extLst>
              </p:cNvPr>
              <p:cNvSpPr/>
              <p:nvPr/>
            </p:nvSpPr>
            <p:spPr>
              <a:xfrm>
                <a:off x="2362416" y="422031"/>
                <a:ext cx="1293228" cy="813916"/>
              </a:xfrm>
              <a:prstGeom prst="rect">
                <a:avLst/>
              </a:pr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00" dirty="0"/>
              </a:p>
            </p:txBody>
          </p:sp>
        </p:grpSp>
        <p:sp>
          <p:nvSpPr>
            <p:cNvPr id="123" name="TextBox 122">
              <a:extLst>
                <a:ext uri="{FF2B5EF4-FFF2-40B4-BE49-F238E27FC236}">
                  <a16:creationId xmlns:a16="http://schemas.microsoft.com/office/drawing/2014/main" id="{6146DC89-1F0A-7899-8BC7-459ADC8CA61F}"/>
                </a:ext>
              </a:extLst>
            </p:cNvPr>
            <p:cNvSpPr txBox="1"/>
            <p:nvPr/>
          </p:nvSpPr>
          <p:spPr>
            <a:xfrm>
              <a:off x="311496" y="569626"/>
              <a:ext cx="3146816" cy="5460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>
                  <a:solidFill>
                    <a:schemeClr val="bg1"/>
                  </a:solidFill>
                  <a:latin typeface="Bree Serif" panose="02000503040000020004" pitchFamily="2" charset="77"/>
                </a:rPr>
                <a:t>1. Order</a:t>
              </a:r>
            </a:p>
          </p:txBody>
        </p:sp>
      </p:grpSp>
      <p:grpSp>
        <p:nvGrpSpPr>
          <p:cNvPr id="159" name="Group 158">
            <a:extLst>
              <a:ext uri="{FF2B5EF4-FFF2-40B4-BE49-F238E27FC236}">
                <a16:creationId xmlns:a16="http://schemas.microsoft.com/office/drawing/2014/main" id="{CD1595EE-D970-C15D-EA85-185850DA22FE}"/>
              </a:ext>
            </a:extLst>
          </p:cNvPr>
          <p:cNvGrpSpPr/>
          <p:nvPr/>
        </p:nvGrpSpPr>
        <p:grpSpPr>
          <a:xfrm>
            <a:off x="3584222" y="783946"/>
            <a:ext cx="2302474" cy="2956402"/>
            <a:chOff x="276455" y="422031"/>
            <a:chExt cx="2387701" cy="3084269"/>
          </a:xfrm>
        </p:grpSpPr>
        <p:sp>
          <p:nvSpPr>
            <p:cNvPr id="160" name="Rectangle 159">
              <a:extLst>
                <a:ext uri="{FF2B5EF4-FFF2-40B4-BE49-F238E27FC236}">
                  <a16:creationId xmlns:a16="http://schemas.microsoft.com/office/drawing/2014/main" id="{07B2C0D1-BC81-7B2B-9D4F-3529ECE417AD}"/>
                </a:ext>
              </a:extLst>
            </p:cNvPr>
            <p:cNvSpPr/>
            <p:nvPr/>
          </p:nvSpPr>
          <p:spPr>
            <a:xfrm>
              <a:off x="311496" y="1044240"/>
              <a:ext cx="2352657" cy="246206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44000" tIns="72000" rIns="144000" bIns="72000" rtlCol="0" anchor="t" anchorCtr="0"/>
            <a:lstStyle/>
            <a:p>
              <a:r>
                <a:rPr lang="en-GB" sz="1100" dirty="0">
                  <a:solidFill>
                    <a:schemeClr val="tx2"/>
                  </a:solidFill>
                </a:rPr>
                <a:t>When medication is delivered to Osprey Court.  </a:t>
              </a:r>
            </a:p>
            <a:p>
              <a:endParaRPr lang="en-GB" sz="1100" b="1" dirty="0">
                <a:solidFill>
                  <a:schemeClr val="tx2"/>
                </a:solidFill>
              </a:endParaRPr>
            </a:p>
            <a:p>
              <a:r>
                <a:rPr lang="en-GB" sz="1100" dirty="0">
                  <a:solidFill>
                    <a:schemeClr val="tx2"/>
                  </a:solidFill>
                </a:rPr>
                <a:t>Facilities Team once order checked and put the order away into the CD cupboard.</a:t>
              </a:r>
            </a:p>
            <a:p>
              <a:endParaRPr lang="en-US" sz="1100" dirty="0">
                <a:solidFill>
                  <a:schemeClr val="tx2"/>
                </a:solidFill>
              </a:endParaRPr>
            </a:p>
          </p:txBody>
        </p:sp>
        <p:sp>
          <p:nvSpPr>
            <p:cNvPr id="161" name="Rectangle 160">
              <a:extLst>
                <a:ext uri="{FF2B5EF4-FFF2-40B4-BE49-F238E27FC236}">
                  <a16:creationId xmlns:a16="http://schemas.microsoft.com/office/drawing/2014/main" id="{369B7FE1-DC66-1AFB-2A8B-B1ED23635F7A}"/>
                </a:ext>
              </a:extLst>
            </p:cNvPr>
            <p:cNvSpPr/>
            <p:nvPr/>
          </p:nvSpPr>
          <p:spPr>
            <a:xfrm>
              <a:off x="311489" y="791156"/>
              <a:ext cx="1805230" cy="253084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grpSp>
          <p:nvGrpSpPr>
            <p:cNvPr id="162" name="Group 161">
              <a:extLst>
                <a:ext uri="{FF2B5EF4-FFF2-40B4-BE49-F238E27FC236}">
                  <a16:creationId xmlns:a16="http://schemas.microsoft.com/office/drawing/2014/main" id="{304ADEC4-2BEE-F0CB-273A-7E519B39FA5B}"/>
                </a:ext>
              </a:extLst>
            </p:cNvPr>
            <p:cNvGrpSpPr/>
            <p:nvPr/>
          </p:nvGrpSpPr>
          <p:grpSpPr>
            <a:xfrm>
              <a:off x="276455" y="422031"/>
              <a:ext cx="2387701" cy="658831"/>
              <a:chOff x="274035" y="422031"/>
              <a:chExt cx="2552603" cy="658831"/>
            </a:xfrm>
            <a:solidFill>
              <a:schemeClr val="tx2">
                <a:lumMod val="75000"/>
                <a:lumOff val="25000"/>
              </a:schemeClr>
            </a:solidFill>
          </p:grpSpPr>
          <p:grpSp>
            <p:nvGrpSpPr>
              <p:cNvPr id="163" name="Group 162">
                <a:extLst>
                  <a:ext uri="{FF2B5EF4-FFF2-40B4-BE49-F238E27FC236}">
                    <a16:creationId xmlns:a16="http://schemas.microsoft.com/office/drawing/2014/main" id="{9CDC6DF0-EAC0-D3EA-E7DB-40BC4405850F}"/>
                  </a:ext>
                </a:extLst>
              </p:cNvPr>
              <p:cNvGrpSpPr/>
              <p:nvPr/>
            </p:nvGrpSpPr>
            <p:grpSpPr>
              <a:xfrm>
                <a:off x="311494" y="422031"/>
                <a:ext cx="2515144" cy="622210"/>
                <a:chOff x="311493" y="422031"/>
                <a:chExt cx="2672866" cy="622210"/>
              </a:xfrm>
              <a:grpFill/>
            </p:grpSpPr>
            <p:sp>
              <p:nvSpPr>
                <p:cNvPr id="167" name="Rounded Rectangle 166">
                  <a:extLst>
                    <a:ext uri="{FF2B5EF4-FFF2-40B4-BE49-F238E27FC236}">
                      <a16:creationId xmlns:a16="http://schemas.microsoft.com/office/drawing/2014/main" id="{C53628D5-443C-441D-D50A-24007B339268}"/>
                    </a:ext>
                  </a:extLst>
                </p:cNvPr>
                <p:cNvSpPr/>
                <p:nvPr/>
              </p:nvSpPr>
              <p:spPr>
                <a:xfrm>
                  <a:off x="311493" y="422032"/>
                  <a:ext cx="2672866" cy="622209"/>
                </a:xfrm>
                <a:prstGeom prst="roundRect">
                  <a:avLst>
                    <a:gd name="adj" fmla="val 46297"/>
                  </a:avLst>
                </a:pr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400" dirty="0"/>
                </a:p>
              </p:txBody>
            </p:sp>
            <p:sp>
              <p:nvSpPr>
                <p:cNvPr id="166" name="Rectangle 165">
                  <a:extLst>
                    <a:ext uri="{FF2B5EF4-FFF2-40B4-BE49-F238E27FC236}">
                      <a16:creationId xmlns:a16="http://schemas.microsoft.com/office/drawing/2014/main" id="{ABA5B7E8-68EE-DC2E-2E1C-DA73FFAFFBE1}"/>
                    </a:ext>
                  </a:extLst>
                </p:cNvPr>
                <p:cNvSpPr/>
                <p:nvPr/>
              </p:nvSpPr>
              <p:spPr>
                <a:xfrm>
                  <a:off x="2362415" y="422031"/>
                  <a:ext cx="621939" cy="622210"/>
                </a:xfrm>
                <a:prstGeom prst="rect">
                  <a:avLst/>
                </a:pr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400" dirty="0"/>
                </a:p>
              </p:txBody>
            </p:sp>
          </p:grpSp>
          <p:sp>
            <p:nvSpPr>
              <p:cNvPr id="164" name="TextBox 163">
                <a:extLst>
                  <a:ext uri="{FF2B5EF4-FFF2-40B4-BE49-F238E27FC236}">
                    <a16:creationId xmlns:a16="http://schemas.microsoft.com/office/drawing/2014/main" id="{227DEBDE-1308-F158-B92C-9F56652387A8}"/>
                  </a:ext>
                </a:extLst>
              </p:cNvPr>
              <p:cNvSpPr txBox="1"/>
              <p:nvPr/>
            </p:nvSpPr>
            <p:spPr>
              <a:xfrm>
                <a:off x="274035" y="543599"/>
                <a:ext cx="2515142" cy="5372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dirty="0">
                    <a:solidFill>
                      <a:schemeClr val="bg1"/>
                    </a:solidFill>
                    <a:latin typeface="Bree Serif" panose="02000503040000020004" pitchFamily="2" charset="77"/>
                  </a:rPr>
                  <a:t>2. Delivery</a:t>
                </a:r>
              </a:p>
            </p:txBody>
          </p:sp>
        </p:grp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736E24EE-F3BB-8E62-61B9-67157BC4ABD6}"/>
              </a:ext>
            </a:extLst>
          </p:cNvPr>
          <p:cNvSpPr txBox="1"/>
          <p:nvPr/>
        </p:nvSpPr>
        <p:spPr>
          <a:xfrm>
            <a:off x="461765" y="6065"/>
            <a:ext cx="8088880" cy="378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07000"/>
              </a:lnSpc>
              <a:spcBef>
                <a:spcPts val="800"/>
              </a:spcBef>
              <a:spcAft>
                <a:spcPts val="400"/>
              </a:spcAft>
            </a:pPr>
            <a:r>
              <a:rPr lang="en-GB" sz="1800" b="1" kern="100" dirty="0">
                <a:solidFill>
                  <a:srgbClr val="0F4761"/>
                </a:solidFill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SOP – Ordering</a:t>
            </a:r>
            <a:r>
              <a:rPr lang="en-GB" b="1" kern="100" dirty="0">
                <a:solidFill>
                  <a:srgbClr val="0F4761"/>
                </a:solidFill>
                <a:latin typeface="Aptos Display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and storing </a:t>
            </a:r>
            <a:r>
              <a:rPr lang="en-GB" sz="1800" b="1" kern="100" dirty="0">
                <a:solidFill>
                  <a:srgbClr val="0F4761"/>
                </a:solidFill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IUC Schedule 3 to 5 Controlled Drugs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59975FD-5C55-EE09-0A47-AFB1ADDC19A5}"/>
              </a:ext>
            </a:extLst>
          </p:cNvPr>
          <p:cNvSpPr txBox="1"/>
          <p:nvPr/>
        </p:nvSpPr>
        <p:spPr>
          <a:xfrm>
            <a:off x="210312" y="311713"/>
            <a:ext cx="87142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Schedule </a:t>
            </a:r>
            <a:r>
              <a:rPr lang="en-GB" sz="12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3,4 and 5 </a:t>
            </a:r>
            <a:r>
              <a:rPr lang="en-GB" sz="12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Controlled Drugs are ordered by the Facilities team who liaise with suppliers to order direct to Osprey Court</a:t>
            </a:r>
            <a:endParaRPr lang="en-GB" sz="1200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CF9E139D-E5CB-27FA-5EA7-E11D5E164EE8}"/>
              </a:ext>
            </a:extLst>
          </p:cNvPr>
          <p:cNvGrpSpPr/>
          <p:nvPr/>
        </p:nvGrpSpPr>
        <p:grpSpPr>
          <a:xfrm>
            <a:off x="3618011" y="4155149"/>
            <a:ext cx="2268681" cy="2258886"/>
            <a:chOff x="300610" y="422031"/>
            <a:chExt cx="2363545" cy="5861370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EE01AB83-B716-ECB6-F1E9-B7218439EE08}"/>
                </a:ext>
              </a:extLst>
            </p:cNvPr>
            <p:cNvSpPr/>
            <p:nvPr/>
          </p:nvSpPr>
          <p:spPr>
            <a:xfrm>
              <a:off x="300619" y="1505250"/>
              <a:ext cx="2352657" cy="4778151"/>
            </a:xfrm>
            <a:prstGeom prst="rect">
              <a:avLst/>
            </a:prstGeom>
            <a:solidFill>
              <a:srgbClr val="D2E3F3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44000" tIns="72000" rIns="144000" bIns="72000" rtlCol="0" anchor="t" anchorCtr="0"/>
            <a:lstStyle/>
            <a:p>
              <a:pPr lvl="0"/>
              <a:r>
                <a:rPr lang="en-GB" sz="1100" dirty="0">
                  <a:solidFill>
                    <a:schemeClr val="tx2"/>
                  </a:solidFill>
                </a:rPr>
                <a:t>A clinician cross checks Delivery Note with order received.  The delivery note must be signed by a clinician</a:t>
              </a:r>
            </a:p>
            <a:p>
              <a:pPr lvl="0"/>
              <a:endParaRPr lang="en-GB" sz="1100" b="1" dirty="0">
                <a:solidFill>
                  <a:schemeClr val="tx2"/>
                </a:solidFill>
              </a:endParaRPr>
            </a:p>
            <a:p>
              <a:pPr lvl="0"/>
              <a:endParaRPr lang="en-GB" sz="1100" b="1" dirty="0">
                <a:solidFill>
                  <a:schemeClr val="tx2"/>
                </a:solidFill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589C0424-A5D1-6E64-428D-E337030641BF}"/>
                </a:ext>
              </a:extLst>
            </p:cNvPr>
            <p:cNvSpPr/>
            <p:nvPr/>
          </p:nvSpPr>
          <p:spPr>
            <a:xfrm>
              <a:off x="300615" y="866460"/>
              <a:ext cx="1816104" cy="638058"/>
            </a:xfrm>
            <a:prstGeom prst="rect">
              <a:avLst/>
            </a:prstGeom>
            <a:solidFill>
              <a:schemeClr val="tx2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526D4A8D-40D6-A115-3078-BED83B30469F}"/>
                </a:ext>
              </a:extLst>
            </p:cNvPr>
            <p:cNvGrpSpPr/>
            <p:nvPr/>
          </p:nvGrpSpPr>
          <p:grpSpPr>
            <a:xfrm>
              <a:off x="300610" y="422031"/>
              <a:ext cx="2363545" cy="1118992"/>
              <a:chOff x="299859" y="422031"/>
              <a:chExt cx="2526779" cy="1118992"/>
            </a:xfrm>
            <a:solidFill>
              <a:schemeClr val="tx2">
                <a:lumMod val="75000"/>
                <a:lumOff val="25000"/>
              </a:schemeClr>
            </a:solidFill>
          </p:grpSpPr>
          <p:grpSp>
            <p:nvGrpSpPr>
              <p:cNvPr id="12" name="Group 11">
                <a:extLst>
                  <a:ext uri="{FF2B5EF4-FFF2-40B4-BE49-F238E27FC236}">
                    <a16:creationId xmlns:a16="http://schemas.microsoft.com/office/drawing/2014/main" id="{CCEB9287-C038-6AA8-BF7F-158C369EDD06}"/>
                  </a:ext>
                </a:extLst>
              </p:cNvPr>
              <p:cNvGrpSpPr/>
              <p:nvPr/>
            </p:nvGrpSpPr>
            <p:grpSpPr>
              <a:xfrm>
                <a:off x="299859" y="422031"/>
                <a:ext cx="2526779" cy="1083217"/>
                <a:chOff x="299128" y="422031"/>
                <a:chExt cx="2685231" cy="1083217"/>
              </a:xfrm>
              <a:grpFill/>
            </p:grpSpPr>
            <p:sp>
              <p:nvSpPr>
                <p:cNvPr id="14" name="Rounded Rectangle 3">
                  <a:extLst>
                    <a:ext uri="{FF2B5EF4-FFF2-40B4-BE49-F238E27FC236}">
                      <a16:creationId xmlns:a16="http://schemas.microsoft.com/office/drawing/2014/main" id="{12EB06F9-7B91-BEA8-2CD4-51691E39AF42}"/>
                    </a:ext>
                  </a:extLst>
                </p:cNvPr>
                <p:cNvSpPr/>
                <p:nvPr/>
              </p:nvSpPr>
              <p:spPr>
                <a:xfrm>
                  <a:off x="299128" y="422031"/>
                  <a:ext cx="2685231" cy="1083215"/>
                </a:xfrm>
                <a:prstGeom prst="roundRect">
                  <a:avLst>
                    <a:gd name="adj" fmla="val 46297"/>
                  </a:avLst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400" dirty="0"/>
                </a:p>
              </p:txBody>
            </p:sp>
            <p:sp>
              <p:nvSpPr>
                <p:cNvPr id="15" name="Rectangle 14">
                  <a:extLst>
                    <a:ext uri="{FF2B5EF4-FFF2-40B4-BE49-F238E27FC236}">
                      <a16:creationId xmlns:a16="http://schemas.microsoft.com/office/drawing/2014/main" id="{4C5BE86C-FC04-61B8-93AD-33A0C0074244}"/>
                    </a:ext>
                  </a:extLst>
                </p:cNvPr>
                <p:cNvSpPr/>
                <p:nvPr/>
              </p:nvSpPr>
              <p:spPr>
                <a:xfrm>
                  <a:off x="2362415" y="422031"/>
                  <a:ext cx="621939" cy="1083217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400" dirty="0"/>
                </a:p>
              </p:txBody>
            </p:sp>
          </p:grpSp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969D705E-BA7C-E14A-ECB8-64DCABAD5AE2}"/>
                  </a:ext>
                </a:extLst>
              </p:cNvPr>
              <p:cNvSpPr txBox="1"/>
              <p:nvPr/>
            </p:nvSpPr>
            <p:spPr>
              <a:xfrm>
                <a:off x="311491" y="502815"/>
                <a:ext cx="2515145" cy="1038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dirty="0">
                    <a:solidFill>
                      <a:schemeClr val="bg1"/>
                    </a:solidFill>
                    <a:latin typeface="Bree Serif" panose="02000503040000020004" pitchFamily="2" charset="77"/>
                  </a:rPr>
                  <a:t>3. Record</a:t>
                </a:r>
              </a:p>
            </p:txBody>
          </p:sp>
        </p:grpSp>
      </p:grpSp>
      <p:cxnSp>
        <p:nvCxnSpPr>
          <p:cNvPr id="10" name="Connector: Elbow 9">
            <a:extLst>
              <a:ext uri="{FF2B5EF4-FFF2-40B4-BE49-F238E27FC236}">
                <a16:creationId xmlns:a16="http://schemas.microsoft.com/office/drawing/2014/main" id="{AD3628F3-9BC3-CA92-D763-01F4FAA03274}"/>
              </a:ext>
            </a:extLst>
          </p:cNvPr>
          <p:cNvCxnSpPr>
            <a:stCxn id="119" idx="3"/>
            <a:endCxn id="160" idx="1"/>
          </p:cNvCxnSpPr>
          <p:nvPr/>
        </p:nvCxnSpPr>
        <p:spPr>
          <a:xfrm flipV="1">
            <a:off x="3208047" y="2560354"/>
            <a:ext cx="409965" cy="1"/>
          </a:xfrm>
          <a:prstGeom prst="bentConnector3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Connector: Elbow 15">
            <a:extLst>
              <a:ext uri="{FF2B5EF4-FFF2-40B4-BE49-F238E27FC236}">
                <a16:creationId xmlns:a16="http://schemas.microsoft.com/office/drawing/2014/main" id="{1165FFD7-800E-69A3-6CF3-F59C16182971}"/>
              </a:ext>
            </a:extLst>
          </p:cNvPr>
          <p:cNvCxnSpPr>
            <a:cxnSpLocks/>
            <a:stCxn id="160" idx="2"/>
            <a:endCxn id="14" idx="0"/>
          </p:cNvCxnSpPr>
          <p:nvPr/>
        </p:nvCxnSpPr>
        <p:spPr>
          <a:xfrm rot="5400000">
            <a:off x="4544953" y="3947748"/>
            <a:ext cx="414801" cy="1"/>
          </a:xfrm>
          <a:prstGeom prst="bentConnector3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84434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6BF4437D-68AE-51D2-B5A5-0DAA8F24B68E}"/>
              </a:ext>
            </a:extLst>
          </p:cNvPr>
          <p:cNvGrpSpPr/>
          <p:nvPr/>
        </p:nvGrpSpPr>
        <p:grpSpPr>
          <a:xfrm>
            <a:off x="897285" y="924951"/>
            <a:ext cx="3519267" cy="2923149"/>
            <a:chOff x="897285" y="924951"/>
            <a:chExt cx="3519267" cy="2923149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EE01AB83-B716-ECB6-F1E9-B7218439EE08}"/>
                </a:ext>
              </a:extLst>
            </p:cNvPr>
            <p:cNvSpPr/>
            <p:nvPr/>
          </p:nvSpPr>
          <p:spPr>
            <a:xfrm>
              <a:off x="897294" y="1362012"/>
              <a:ext cx="3519249" cy="2486088"/>
            </a:xfrm>
            <a:prstGeom prst="rect">
              <a:avLst/>
            </a:prstGeom>
            <a:solidFill>
              <a:srgbClr val="D2E3F3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44000" tIns="72000" rIns="144000" bIns="72000" rtlCol="0" anchor="t" anchorCtr="0"/>
            <a:lstStyle/>
            <a:p>
              <a:pPr marL="171450" lvl="0" indent="-171450">
                <a:buFont typeface="Arial" panose="020B0604020202020204" pitchFamily="34" charset="0"/>
                <a:buChar char="•"/>
              </a:pPr>
              <a:r>
                <a:rPr lang="en-GB" sz="1100" dirty="0">
                  <a:solidFill>
                    <a:schemeClr val="tx2"/>
                  </a:solidFill>
                </a:rPr>
                <a:t>Only a nominated Clinician can denature and destroy controlled drugs.</a:t>
              </a:r>
            </a:p>
            <a:p>
              <a:pPr marL="171450" lvl="0" indent="-171450">
                <a:buFont typeface="Arial" panose="020B0604020202020204" pitchFamily="34" charset="0"/>
                <a:buChar char="•"/>
              </a:pPr>
              <a:r>
                <a:rPr lang="en-GB" sz="1100" dirty="0">
                  <a:solidFill>
                    <a:schemeClr val="tx2"/>
                  </a:solidFill>
                </a:rPr>
                <a:t>This will be done by a designated clinician monthly in all the Treatment Centres</a:t>
              </a:r>
            </a:p>
            <a:p>
              <a:pPr marL="171450" lvl="0" indent="-171450">
                <a:buFont typeface="Arial" panose="020B0604020202020204" pitchFamily="34" charset="0"/>
                <a:buChar char="•"/>
              </a:pPr>
              <a:r>
                <a:rPr lang="en-GB" sz="1100" dirty="0">
                  <a:solidFill>
                    <a:schemeClr val="tx2"/>
                  </a:solidFill>
                </a:rPr>
                <a:t>The nominated Clinician will always have a witness.</a:t>
              </a:r>
            </a:p>
            <a:p>
              <a:pPr marL="171450" lvl="0" indent="-171450">
                <a:buFont typeface="Arial" panose="020B0604020202020204" pitchFamily="34" charset="0"/>
                <a:buChar char="•"/>
              </a:pPr>
              <a:r>
                <a:rPr lang="en-GB" sz="1100" dirty="0">
                  <a:solidFill>
                    <a:schemeClr val="tx2"/>
                  </a:solidFill>
                </a:rPr>
                <a:t>A stock count must be completed on the Controlled Drug Register</a:t>
              </a:r>
            </a:p>
            <a:p>
              <a:pPr marL="171450" lvl="0" indent="-171450">
                <a:buFont typeface="Arial" panose="020B0604020202020204" pitchFamily="34" charset="0"/>
                <a:buChar char="•"/>
              </a:pPr>
              <a:r>
                <a:rPr lang="en-GB" sz="1100" dirty="0">
                  <a:solidFill>
                    <a:schemeClr val="tx2"/>
                  </a:solidFill>
                </a:rPr>
                <a:t>The Controlled Drug Register will have a further entry with the Controlled Drugs destroyed so the Register reconciles.</a:t>
              </a:r>
            </a:p>
            <a:p>
              <a:pPr marL="171450" lvl="0" indent="-171450">
                <a:buFont typeface="Arial" panose="020B0604020202020204" pitchFamily="34" charset="0"/>
                <a:buChar char="•"/>
              </a:pPr>
              <a:r>
                <a:rPr lang="en-GB" sz="1100" dirty="0">
                  <a:solidFill>
                    <a:schemeClr val="tx2"/>
                  </a:solidFill>
                </a:rPr>
                <a:t>A CD Destruction kit will be used and labelled with a date and stored in the CD cupboard for 24 hours before transporting</a:t>
              </a:r>
            </a:p>
            <a:p>
              <a:pPr lvl="0"/>
              <a:endParaRPr lang="en-GB" sz="1100" dirty="0">
                <a:solidFill>
                  <a:schemeClr val="tx2"/>
                </a:solidFill>
              </a:endParaRPr>
            </a:p>
            <a:p>
              <a:pPr lvl="0"/>
              <a:endParaRPr lang="en-GB" sz="1100" b="1" dirty="0">
                <a:solidFill>
                  <a:schemeClr val="tx2"/>
                </a:solidFill>
              </a:endParaRPr>
            </a:p>
            <a:p>
              <a:pPr lvl="0"/>
              <a:endParaRPr lang="en-GB" sz="1100" b="1" dirty="0">
                <a:solidFill>
                  <a:schemeClr val="tx2"/>
                </a:solidFill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589C0424-A5D1-6E64-428D-E337030641BF}"/>
                </a:ext>
              </a:extLst>
            </p:cNvPr>
            <p:cNvSpPr/>
            <p:nvPr/>
          </p:nvSpPr>
          <p:spPr>
            <a:xfrm>
              <a:off x="897302" y="1131884"/>
              <a:ext cx="1785116" cy="230128"/>
            </a:xfrm>
            <a:prstGeom prst="rect">
              <a:avLst/>
            </a:prstGeom>
            <a:solidFill>
              <a:schemeClr val="tx2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CCEB9287-C038-6AA8-BF7F-158C369EDD06}"/>
                </a:ext>
              </a:extLst>
            </p:cNvPr>
            <p:cNvGrpSpPr/>
            <p:nvPr/>
          </p:nvGrpSpPr>
          <p:grpSpPr>
            <a:xfrm>
              <a:off x="897294" y="924951"/>
              <a:ext cx="3519258" cy="437059"/>
              <a:chOff x="311487" y="422029"/>
              <a:chExt cx="2672873" cy="831848"/>
            </a:xfrm>
            <a:solidFill>
              <a:schemeClr val="tx2">
                <a:lumMod val="75000"/>
                <a:lumOff val="25000"/>
              </a:schemeClr>
            </a:solidFill>
          </p:grpSpPr>
          <p:sp>
            <p:nvSpPr>
              <p:cNvPr id="14" name="Rounded Rectangle 3">
                <a:extLst>
                  <a:ext uri="{FF2B5EF4-FFF2-40B4-BE49-F238E27FC236}">
                    <a16:creationId xmlns:a16="http://schemas.microsoft.com/office/drawing/2014/main" id="{12EB06F9-7B91-BEA8-2CD4-51691E39AF42}"/>
                  </a:ext>
                </a:extLst>
              </p:cNvPr>
              <p:cNvSpPr/>
              <p:nvPr/>
            </p:nvSpPr>
            <p:spPr>
              <a:xfrm>
                <a:off x="311487" y="422029"/>
                <a:ext cx="2672873" cy="831848"/>
              </a:xfrm>
              <a:prstGeom prst="roundRect">
                <a:avLst>
                  <a:gd name="adj" fmla="val 46297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00" dirty="0"/>
              </a:p>
            </p:txBody>
          </p:sp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4C5BE86C-FC04-61B8-93AD-33A0C0074244}"/>
                  </a:ext>
                </a:extLst>
              </p:cNvPr>
              <p:cNvSpPr/>
              <p:nvPr/>
            </p:nvSpPr>
            <p:spPr>
              <a:xfrm>
                <a:off x="2362415" y="422031"/>
                <a:ext cx="621939" cy="831846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00" dirty="0"/>
              </a:p>
            </p:txBody>
          </p:sp>
        </p:grp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969D705E-BA7C-E14A-ECB8-64DCABAD5AE2}"/>
                </a:ext>
              </a:extLst>
            </p:cNvPr>
            <p:cNvSpPr txBox="1"/>
            <p:nvPr/>
          </p:nvSpPr>
          <p:spPr>
            <a:xfrm>
              <a:off x="897285" y="964414"/>
              <a:ext cx="350755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solidFill>
                    <a:schemeClr val="bg1"/>
                  </a:solidFill>
                  <a:latin typeface="Bree Serif" panose="02000503040000020004" pitchFamily="2" charset="77"/>
                </a:rPr>
                <a:t>1. Nominated Clinician</a:t>
              </a:r>
            </a:p>
          </p:txBody>
        </p:sp>
      </p:grpSp>
      <p:sp>
        <p:nvSpPr>
          <p:cNvPr id="117" name="TextBox 116">
            <a:extLst>
              <a:ext uri="{FF2B5EF4-FFF2-40B4-BE49-F238E27FC236}">
                <a16:creationId xmlns:a16="http://schemas.microsoft.com/office/drawing/2014/main" id="{F08F6FF8-619E-21F1-1494-C2E3EB1DA366}"/>
              </a:ext>
            </a:extLst>
          </p:cNvPr>
          <p:cNvSpPr txBox="1"/>
          <p:nvPr/>
        </p:nvSpPr>
        <p:spPr>
          <a:xfrm rot="16200000">
            <a:off x="-991710" y="2163791"/>
            <a:ext cx="29069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tx2"/>
                </a:solidFill>
                <a:latin typeface="Bree Serif" panose="02000503040000020004" pitchFamily="2" charset="77"/>
              </a:rPr>
              <a:t>Clinical</a:t>
            </a:r>
          </a:p>
        </p:txBody>
      </p:sp>
      <p:sp>
        <p:nvSpPr>
          <p:cNvPr id="158" name="TextBox 157">
            <a:extLst>
              <a:ext uri="{FF2B5EF4-FFF2-40B4-BE49-F238E27FC236}">
                <a16:creationId xmlns:a16="http://schemas.microsoft.com/office/drawing/2014/main" id="{1A53AF33-DC65-D326-95CC-CC45EB779810}"/>
              </a:ext>
            </a:extLst>
          </p:cNvPr>
          <p:cNvSpPr txBox="1"/>
          <p:nvPr/>
        </p:nvSpPr>
        <p:spPr>
          <a:xfrm rot="16200000">
            <a:off x="-557993" y="5082504"/>
            <a:ext cx="20770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Bree Serif" panose="02000503040000020004" pitchFamily="2" charset="77"/>
              </a:rPr>
              <a:t>Operational</a:t>
            </a:r>
          </a:p>
        </p:txBody>
      </p:sp>
      <p:grpSp>
        <p:nvGrpSpPr>
          <p:cNvPr id="159" name="Group 158">
            <a:extLst>
              <a:ext uri="{FF2B5EF4-FFF2-40B4-BE49-F238E27FC236}">
                <a16:creationId xmlns:a16="http://schemas.microsoft.com/office/drawing/2014/main" id="{CD1595EE-D970-C15D-EA85-185850DA22FE}"/>
              </a:ext>
            </a:extLst>
          </p:cNvPr>
          <p:cNvGrpSpPr/>
          <p:nvPr/>
        </p:nvGrpSpPr>
        <p:grpSpPr>
          <a:xfrm>
            <a:off x="897294" y="4274820"/>
            <a:ext cx="3519248" cy="2077034"/>
            <a:chOff x="311489" y="422031"/>
            <a:chExt cx="2352667" cy="3084269"/>
          </a:xfrm>
        </p:grpSpPr>
        <p:sp>
          <p:nvSpPr>
            <p:cNvPr id="160" name="Rectangle 159">
              <a:extLst>
                <a:ext uri="{FF2B5EF4-FFF2-40B4-BE49-F238E27FC236}">
                  <a16:creationId xmlns:a16="http://schemas.microsoft.com/office/drawing/2014/main" id="{07B2C0D1-BC81-7B2B-9D4F-3529ECE417AD}"/>
                </a:ext>
              </a:extLst>
            </p:cNvPr>
            <p:cNvSpPr/>
            <p:nvPr/>
          </p:nvSpPr>
          <p:spPr>
            <a:xfrm>
              <a:off x="311496" y="1235947"/>
              <a:ext cx="2352657" cy="2270353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44000" tIns="72000" rIns="144000" bIns="72000" rtlCol="0" anchor="t" anchorCtr="0"/>
            <a:lstStyle/>
            <a:p>
              <a:r>
                <a:rPr lang="en-GB" sz="1100" dirty="0">
                  <a:solidFill>
                    <a:schemeClr val="tx2"/>
                  </a:solidFill>
                </a:rPr>
                <a:t>A witness is to be present during this process and to counter sign all CD Registers.</a:t>
              </a:r>
            </a:p>
            <a:p>
              <a:endParaRPr lang="en-US" sz="1100" dirty="0">
                <a:solidFill>
                  <a:schemeClr val="tx2"/>
                </a:solidFill>
              </a:endParaRPr>
            </a:p>
          </p:txBody>
        </p:sp>
        <p:sp>
          <p:nvSpPr>
            <p:cNvPr id="161" name="Rectangle 160">
              <a:extLst>
                <a:ext uri="{FF2B5EF4-FFF2-40B4-BE49-F238E27FC236}">
                  <a16:creationId xmlns:a16="http://schemas.microsoft.com/office/drawing/2014/main" id="{369B7FE1-DC66-1AFB-2A8B-B1ED23635F7A}"/>
                </a:ext>
              </a:extLst>
            </p:cNvPr>
            <p:cNvSpPr/>
            <p:nvPr/>
          </p:nvSpPr>
          <p:spPr>
            <a:xfrm>
              <a:off x="311489" y="791155"/>
              <a:ext cx="1805230" cy="444792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grpSp>
          <p:nvGrpSpPr>
            <p:cNvPr id="162" name="Group 161">
              <a:extLst>
                <a:ext uri="{FF2B5EF4-FFF2-40B4-BE49-F238E27FC236}">
                  <a16:creationId xmlns:a16="http://schemas.microsoft.com/office/drawing/2014/main" id="{304ADEC4-2BEE-F0CB-273A-7E519B39FA5B}"/>
                </a:ext>
              </a:extLst>
            </p:cNvPr>
            <p:cNvGrpSpPr/>
            <p:nvPr/>
          </p:nvGrpSpPr>
          <p:grpSpPr>
            <a:xfrm>
              <a:off x="311494" y="422031"/>
              <a:ext cx="2352662" cy="813917"/>
              <a:chOff x="311494" y="422031"/>
              <a:chExt cx="2515144" cy="813917"/>
            </a:xfrm>
            <a:solidFill>
              <a:schemeClr val="tx2">
                <a:lumMod val="75000"/>
                <a:lumOff val="25000"/>
              </a:schemeClr>
            </a:solidFill>
          </p:grpSpPr>
          <p:grpSp>
            <p:nvGrpSpPr>
              <p:cNvPr id="163" name="Group 162">
                <a:extLst>
                  <a:ext uri="{FF2B5EF4-FFF2-40B4-BE49-F238E27FC236}">
                    <a16:creationId xmlns:a16="http://schemas.microsoft.com/office/drawing/2014/main" id="{9CDC6DF0-EAC0-D3EA-E7DB-40BC4405850F}"/>
                  </a:ext>
                </a:extLst>
              </p:cNvPr>
              <p:cNvGrpSpPr/>
              <p:nvPr/>
            </p:nvGrpSpPr>
            <p:grpSpPr>
              <a:xfrm>
                <a:off x="311494" y="422031"/>
                <a:ext cx="2515144" cy="813917"/>
                <a:chOff x="311493" y="422031"/>
                <a:chExt cx="2672866" cy="813917"/>
              </a:xfrm>
              <a:grpFill/>
            </p:grpSpPr>
            <p:sp>
              <p:nvSpPr>
                <p:cNvPr id="167" name="Rounded Rectangle 166">
                  <a:extLst>
                    <a:ext uri="{FF2B5EF4-FFF2-40B4-BE49-F238E27FC236}">
                      <a16:creationId xmlns:a16="http://schemas.microsoft.com/office/drawing/2014/main" id="{C53628D5-443C-441D-D50A-24007B339268}"/>
                    </a:ext>
                  </a:extLst>
                </p:cNvPr>
                <p:cNvSpPr/>
                <p:nvPr/>
              </p:nvSpPr>
              <p:spPr>
                <a:xfrm>
                  <a:off x="311493" y="422031"/>
                  <a:ext cx="2672866" cy="813917"/>
                </a:xfrm>
                <a:prstGeom prst="roundRect">
                  <a:avLst>
                    <a:gd name="adj" fmla="val 46297"/>
                  </a:avLst>
                </a:pr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400" dirty="0"/>
                </a:p>
              </p:txBody>
            </p:sp>
            <p:sp>
              <p:nvSpPr>
                <p:cNvPr id="166" name="Rectangle 165">
                  <a:extLst>
                    <a:ext uri="{FF2B5EF4-FFF2-40B4-BE49-F238E27FC236}">
                      <a16:creationId xmlns:a16="http://schemas.microsoft.com/office/drawing/2014/main" id="{ABA5B7E8-68EE-DC2E-2E1C-DA73FFAFFBE1}"/>
                    </a:ext>
                  </a:extLst>
                </p:cNvPr>
                <p:cNvSpPr/>
                <p:nvPr/>
              </p:nvSpPr>
              <p:spPr>
                <a:xfrm>
                  <a:off x="2362415" y="422031"/>
                  <a:ext cx="621939" cy="813916"/>
                </a:xfrm>
                <a:prstGeom prst="rect">
                  <a:avLst/>
                </a:pr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400" dirty="0"/>
                </a:p>
              </p:txBody>
            </p:sp>
          </p:grpSp>
          <p:sp>
            <p:nvSpPr>
              <p:cNvPr id="164" name="TextBox 163">
                <a:extLst>
                  <a:ext uri="{FF2B5EF4-FFF2-40B4-BE49-F238E27FC236}">
                    <a16:creationId xmlns:a16="http://schemas.microsoft.com/office/drawing/2014/main" id="{227DEBDE-1308-F158-B92C-9F56652387A8}"/>
                  </a:ext>
                </a:extLst>
              </p:cNvPr>
              <p:cNvSpPr txBox="1"/>
              <p:nvPr/>
            </p:nvSpPr>
            <p:spPr>
              <a:xfrm>
                <a:off x="311496" y="569626"/>
                <a:ext cx="2515142" cy="5372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dirty="0">
                    <a:solidFill>
                      <a:schemeClr val="bg1"/>
                    </a:solidFill>
                    <a:latin typeface="Bree Serif" panose="02000503040000020004" pitchFamily="2" charset="77"/>
                  </a:rPr>
                  <a:t>2. Witness</a:t>
                </a:r>
              </a:p>
            </p:txBody>
          </p:sp>
        </p:grp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736E24EE-F3BB-8E62-61B9-67157BC4ABD6}"/>
              </a:ext>
            </a:extLst>
          </p:cNvPr>
          <p:cNvSpPr txBox="1"/>
          <p:nvPr/>
        </p:nvSpPr>
        <p:spPr>
          <a:xfrm>
            <a:off x="461765" y="6065"/>
            <a:ext cx="8088880" cy="378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07000"/>
              </a:lnSpc>
              <a:spcBef>
                <a:spcPts val="800"/>
              </a:spcBef>
              <a:spcAft>
                <a:spcPts val="400"/>
              </a:spcAft>
            </a:pPr>
            <a:r>
              <a:rPr lang="en-GB" sz="1800" b="1" kern="100" dirty="0">
                <a:solidFill>
                  <a:srgbClr val="0F4761"/>
                </a:solidFill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SOP – </a:t>
            </a:r>
            <a:r>
              <a:rPr lang="en-GB" b="1" kern="100" dirty="0">
                <a:solidFill>
                  <a:srgbClr val="0F4761"/>
                </a:solidFill>
                <a:latin typeface="Aptos Display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Destroying and Recording the Controlled Drugs in IUC</a:t>
            </a:r>
            <a:endParaRPr lang="en-GB" sz="1800" b="1" kern="100" dirty="0">
              <a:solidFill>
                <a:srgbClr val="0F4761"/>
              </a:solidFill>
              <a:effectLst/>
              <a:latin typeface="Aptos Display" panose="020B00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59975FD-5C55-EE09-0A47-AFB1ADDC19A5}"/>
              </a:ext>
            </a:extLst>
          </p:cNvPr>
          <p:cNvSpPr txBox="1"/>
          <p:nvPr/>
        </p:nvSpPr>
        <p:spPr>
          <a:xfrm>
            <a:off x="210312" y="311713"/>
            <a:ext cx="87142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Schedule </a:t>
            </a:r>
            <a:r>
              <a:rPr lang="en-GB" sz="12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3,4 and 5 </a:t>
            </a:r>
            <a:r>
              <a:rPr lang="en-GB" sz="12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Controlled Drugs are ordered by the Facilities team who liaise with suppliers to order direct to Osprey Court</a:t>
            </a:r>
            <a:endParaRPr lang="en-GB" sz="1200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5C7AEB6E-BFDE-E3A8-2B96-B9F04C7FE4A9}"/>
              </a:ext>
            </a:extLst>
          </p:cNvPr>
          <p:cNvGrpSpPr/>
          <p:nvPr/>
        </p:nvGrpSpPr>
        <p:grpSpPr>
          <a:xfrm>
            <a:off x="4897416" y="924951"/>
            <a:ext cx="3519250" cy="2923149"/>
            <a:chOff x="897285" y="905073"/>
            <a:chExt cx="3519258" cy="2943749"/>
          </a:xfrm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4C6C1B32-D521-C85E-1A6F-21E0FAC60213}"/>
                </a:ext>
              </a:extLst>
            </p:cNvPr>
            <p:cNvSpPr/>
            <p:nvPr/>
          </p:nvSpPr>
          <p:spPr>
            <a:xfrm>
              <a:off x="897294" y="1349023"/>
              <a:ext cx="3519249" cy="2499799"/>
            </a:xfrm>
            <a:prstGeom prst="rect">
              <a:avLst/>
            </a:prstGeom>
            <a:solidFill>
              <a:srgbClr val="D2E3F3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44000" tIns="72000" rIns="144000" bIns="72000" rtlCol="0" anchor="t" anchorCtr="0"/>
            <a:lstStyle/>
            <a:p>
              <a:pPr lvl="0"/>
              <a:r>
                <a:rPr lang="en-GB" sz="1100" dirty="0">
                  <a:solidFill>
                    <a:schemeClr val="tx2"/>
                  </a:solidFill>
                </a:rPr>
                <a:t>Only a nominated Clinician can denature and destroy controlled drugs.</a:t>
              </a:r>
            </a:p>
            <a:p>
              <a:pPr lvl="0"/>
              <a:endParaRPr lang="en-GB" sz="1100" dirty="0">
                <a:solidFill>
                  <a:schemeClr val="tx2"/>
                </a:solidFill>
              </a:endParaRPr>
            </a:p>
            <a:p>
              <a:pPr lvl="0"/>
              <a:r>
                <a:rPr lang="en-GB" sz="1100" dirty="0">
                  <a:solidFill>
                    <a:schemeClr val="tx2"/>
                  </a:solidFill>
                </a:rPr>
                <a:t>If clinicians incidentally find out of date Controlled Drugs, please place them in the designated plastic container in the safe and include in the CD Register count.</a:t>
              </a:r>
            </a:p>
            <a:p>
              <a:pPr lvl="0"/>
              <a:endParaRPr lang="en-GB" sz="1100" dirty="0">
                <a:solidFill>
                  <a:schemeClr val="tx2"/>
                </a:solidFill>
              </a:endParaRPr>
            </a:p>
            <a:p>
              <a:pPr lvl="0"/>
              <a:r>
                <a:rPr lang="en-GB" sz="1100" dirty="0">
                  <a:solidFill>
                    <a:schemeClr val="tx2"/>
                  </a:solidFill>
                </a:rPr>
                <a:t>A specific NHSE form must be used if there is no nominated clinicians and there is a requirement to denature CDs</a:t>
              </a:r>
              <a:endParaRPr lang="en-GB" sz="1100" b="1" dirty="0">
                <a:solidFill>
                  <a:schemeClr val="tx2"/>
                </a:solidFill>
              </a:endParaRPr>
            </a:p>
            <a:p>
              <a:pPr lvl="0"/>
              <a:endParaRPr lang="en-GB" sz="1100" b="1" dirty="0">
                <a:solidFill>
                  <a:schemeClr val="tx2"/>
                </a:solidFill>
              </a:endParaRP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4557C925-BC03-D869-F404-4247418296B0}"/>
                </a:ext>
              </a:extLst>
            </p:cNvPr>
            <p:cNvSpPr/>
            <p:nvPr/>
          </p:nvSpPr>
          <p:spPr>
            <a:xfrm>
              <a:off x="897298" y="1118892"/>
              <a:ext cx="1785116" cy="230129"/>
            </a:xfrm>
            <a:prstGeom prst="rect">
              <a:avLst/>
            </a:prstGeom>
            <a:solidFill>
              <a:schemeClr val="tx2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dirty="0"/>
            </a:p>
          </p:txBody>
        </p:sp>
        <p:grpSp>
          <p:nvGrpSpPr>
            <p:cNvPr id="19" name="Group 18">
              <a:extLst>
                <a:ext uri="{FF2B5EF4-FFF2-40B4-BE49-F238E27FC236}">
                  <a16:creationId xmlns:a16="http://schemas.microsoft.com/office/drawing/2014/main" id="{298F0276-F221-4A14-BE71-AD545096A52B}"/>
                </a:ext>
              </a:extLst>
            </p:cNvPr>
            <p:cNvGrpSpPr/>
            <p:nvPr/>
          </p:nvGrpSpPr>
          <p:grpSpPr>
            <a:xfrm>
              <a:off x="897294" y="905073"/>
              <a:ext cx="3519249" cy="443949"/>
              <a:chOff x="311487" y="384195"/>
              <a:chExt cx="2672866" cy="844961"/>
            </a:xfrm>
            <a:solidFill>
              <a:schemeClr val="tx2">
                <a:lumMod val="75000"/>
                <a:lumOff val="25000"/>
              </a:schemeClr>
            </a:solidFill>
          </p:grpSpPr>
          <p:sp>
            <p:nvSpPr>
              <p:cNvPr id="21" name="Rounded Rectangle 3">
                <a:extLst>
                  <a:ext uri="{FF2B5EF4-FFF2-40B4-BE49-F238E27FC236}">
                    <a16:creationId xmlns:a16="http://schemas.microsoft.com/office/drawing/2014/main" id="{D8544B40-234E-27F2-67C6-603B036214CC}"/>
                  </a:ext>
                </a:extLst>
              </p:cNvPr>
              <p:cNvSpPr/>
              <p:nvPr/>
            </p:nvSpPr>
            <p:spPr>
              <a:xfrm>
                <a:off x="311487" y="384195"/>
                <a:ext cx="2672866" cy="844961"/>
              </a:xfrm>
              <a:prstGeom prst="roundRect">
                <a:avLst>
                  <a:gd name="adj" fmla="val 46297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00" dirty="0"/>
              </a:p>
            </p:txBody>
          </p:sp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DB2025A9-C45A-13C7-89B0-BD09230CE4B9}"/>
                  </a:ext>
                </a:extLst>
              </p:cNvPr>
              <p:cNvSpPr/>
              <p:nvPr/>
            </p:nvSpPr>
            <p:spPr>
              <a:xfrm>
                <a:off x="2362414" y="384197"/>
                <a:ext cx="621939" cy="844959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00" dirty="0"/>
              </a:p>
            </p:txBody>
          </p:sp>
        </p:grp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9D4DBD1D-93E5-1DD7-9F0B-C142527A38C8}"/>
                </a:ext>
              </a:extLst>
            </p:cNvPr>
            <p:cNvSpPr txBox="1"/>
            <p:nvPr/>
          </p:nvSpPr>
          <p:spPr>
            <a:xfrm>
              <a:off x="897285" y="921386"/>
              <a:ext cx="349584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solidFill>
                    <a:schemeClr val="bg1"/>
                  </a:solidFill>
                  <a:latin typeface="Bree Serif" panose="02000503040000020004" pitchFamily="2" charset="77"/>
                </a:rPr>
                <a:t>All Clinicians</a:t>
              </a:r>
            </a:p>
          </p:txBody>
        </p:sp>
      </p:grpSp>
      <p:sp>
        <p:nvSpPr>
          <p:cNvPr id="23" name="Rectangle 2">
            <a:extLst>
              <a:ext uri="{FF2B5EF4-FFF2-40B4-BE49-F238E27FC236}">
                <a16:creationId xmlns:a16="http://schemas.microsoft.com/office/drawing/2014/main" id="{2424E318-2CEE-C47E-2A73-607795ACDD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cxnSp>
        <p:nvCxnSpPr>
          <p:cNvPr id="6" name="Connector: Elbow 5">
            <a:extLst>
              <a:ext uri="{FF2B5EF4-FFF2-40B4-BE49-F238E27FC236}">
                <a16:creationId xmlns:a16="http://schemas.microsoft.com/office/drawing/2014/main" id="{1D628494-FE53-BA99-7039-AEB3D8A9EF06}"/>
              </a:ext>
            </a:extLst>
          </p:cNvPr>
          <p:cNvCxnSpPr>
            <a:stCxn id="7" idx="2"/>
            <a:endCxn id="167" idx="0"/>
          </p:cNvCxnSpPr>
          <p:nvPr/>
        </p:nvCxnSpPr>
        <p:spPr>
          <a:xfrm rot="16200000" flipH="1">
            <a:off x="2443560" y="4061458"/>
            <a:ext cx="426720" cy="3"/>
          </a:xfrm>
          <a:prstGeom prst="bentConnector3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Connector: Elbow 24">
            <a:extLst>
              <a:ext uri="{FF2B5EF4-FFF2-40B4-BE49-F238E27FC236}">
                <a16:creationId xmlns:a16="http://schemas.microsoft.com/office/drawing/2014/main" id="{78C034B1-C6D2-7FA9-4509-6269D5410B1B}"/>
              </a:ext>
            </a:extLst>
          </p:cNvPr>
          <p:cNvCxnSpPr>
            <a:cxnSpLocks/>
            <a:stCxn id="7" idx="3"/>
            <a:endCxn id="17" idx="1"/>
          </p:cNvCxnSpPr>
          <p:nvPr/>
        </p:nvCxnSpPr>
        <p:spPr>
          <a:xfrm>
            <a:off x="4416543" y="2605056"/>
            <a:ext cx="480882" cy="1891"/>
          </a:xfrm>
          <a:prstGeom prst="bentConnector3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604465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6" name="Group 85">
            <a:extLst>
              <a:ext uri="{FF2B5EF4-FFF2-40B4-BE49-F238E27FC236}">
                <a16:creationId xmlns:a16="http://schemas.microsoft.com/office/drawing/2014/main" id="{EEE705E3-1604-2F37-338E-4C48018B60AE}"/>
              </a:ext>
            </a:extLst>
          </p:cNvPr>
          <p:cNvGrpSpPr/>
          <p:nvPr/>
        </p:nvGrpSpPr>
        <p:grpSpPr>
          <a:xfrm>
            <a:off x="593684" y="921661"/>
            <a:ext cx="7956962" cy="2606641"/>
            <a:chOff x="322422" y="422028"/>
            <a:chExt cx="2352658" cy="8147165"/>
          </a:xfrm>
        </p:grpSpPr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id="{0BB19F9A-48D5-07C8-8025-06EA24674306}"/>
                </a:ext>
              </a:extLst>
            </p:cNvPr>
            <p:cNvSpPr/>
            <p:nvPr/>
          </p:nvSpPr>
          <p:spPr>
            <a:xfrm>
              <a:off x="322423" y="1637079"/>
              <a:ext cx="2352657" cy="6932114"/>
            </a:xfrm>
            <a:prstGeom prst="rect">
              <a:avLst/>
            </a:prstGeom>
            <a:solidFill>
              <a:srgbClr val="D2E3F3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44000" tIns="72000" rIns="144000" bIns="72000" rtlCol="0" anchor="t" anchorCtr="0"/>
            <a:lstStyle/>
            <a:p>
              <a:pPr marL="171450" lvl="0" indent="-171450">
                <a:buFont typeface="Arial" panose="020B0604020202020204" pitchFamily="34" charset="0"/>
                <a:buChar char="•"/>
              </a:pPr>
              <a:r>
                <a:rPr lang="en-GB" sz="1100" dirty="0">
                  <a:solidFill>
                    <a:schemeClr val="tx2"/>
                  </a:solidFill>
                </a:rPr>
                <a:t>EPS is available within </a:t>
              </a:r>
              <a:r>
                <a:rPr lang="en-GB" sz="1100" dirty="0" err="1">
                  <a:solidFill>
                    <a:schemeClr val="tx2"/>
                  </a:solidFill>
                </a:rPr>
                <a:t>Adastra</a:t>
              </a:r>
              <a:r>
                <a:rPr lang="en-GB" sz="1100" dirty="0">
                  <a:solidFill>
                    <a:schemeClr val="tx2"/>
                  </a:solidFill>
                </a:rPr>
                <a:t>.</a:t>
              </a:r>
            </a:p>
            <a:p>
              <a:pPr marL="628650" lvl="1" indent="-171450">
                <a:buFont typeface="Arial" panose="020B0604020202020204" pitchFamily="34" charset="0"/>
                <a:buChar char="•"/>
              </a:pPr>
              <a:r>
                <a:rPr lang="en-GB" sz="1100" dirty="0">
                  <a:solidFill>
                    <a:schemeClr val="tx2"/>
                  </a:solidFill>
                </a:rPr>
                <a:t>It may be necessary to choose ‘Full List’</a:t>
              </a:r>
            </a:p>
            <a:p>
              <a:pPr lvl="1"/>
              <a:endParaRPr lang="en-GB" sz="1100" dirty="0">
                <a:solidFill>
                  <a:schemeClr val="tx2"/>
                </a:solidFill>
              </a:endParaRPr>
            </a:p>
            <a:p>
              <a:pPr marL="171450" lvl="0" indent="-171450">
                <a:buFont typeface="Arial" panose="020B0604020202020204" pitchFamily="34" charset="0"/>
                <a:buChar char="•"/>
              </a:pPr>
              <a:r>
                <a:rPr lang="en-GB" sz="1100" dirty="0">
                  <a:solidFill>
                    <a:schemeClr val="tx2"/>
                  </a:solidFill>
                </a:rPr>
                <a:t>Options are to ‘store for later’ if medication is given at a base or you are arranging a base pick up for a patient</a:t>
              </a:r>
            </a:p>
            <a:p>
              <a:pPr marL="171450" lvl="0" indent="-171450">
                <a:buFont typeface="Arial" panose="020B0604020202020204" pitchFamily="34" charset="0"/>
                <a:buChar char="•"/>
              </a:pPr>
              <a:r>
                <a:rPr lang="en-GB" sz="1100" dirty="0">
                  <a:solidFill>
                    <a:schemeClr val="tx2"/>
                  </a:solidFill>
                </a:rPr>
                <a:t>Or prescribe – this will generate a prescription to your chosen pharmacy </a:t>
              </a:r>
            </a:p>
            <a:p>
              <a:pPr marL="628650" lvl="1" indent="-171450">
                <a:buFont typeface="Arial" panose="020B0604020202020204" pitchFamily="34" charset="0"/>
                <a:buChar char="•"/>
              </a:pPr>
              <a:r>
                <a:rPr lang="en-GB" sz="1100" dirty="0">
                  <a:solidFill>
                    <a:schemeClr val="tx2"/>
                  </a:solidFill>
                </a:rPr>
                <a:t>You may need to toggle to 24 hours if it is overnight or a weekend.</a:t>
              </a:r>
            </a:p>
            <a:p>
              <a:pPr lvl="1"/>
              <a:endParaRPr lang="en-GB" sz="1100" dirty="0">
                <a:solidFill>
                  <a:schemeClr val="tx2"/>
                </a:solidFill>
              </a:endParaRPr>
            </a:p>
            <a:p>
              <a:pPr marL="171450" lvl="0" indent="-171450">
                <a:buFont typeface="Arial" panose="020B0604020202020204" pitchFamily="34" charset="0"/>
                <a:buChar char="•"/>
              </a:pPr>
              <a:r>
                <a:rPr lang="en-GB" sz="1100" dirty="0">
                  <a:solidFill>
                    <a:schemeClr val="tx2"/>
                  </a:solidFill>
                </a:rPr>
                <a:t>The final screen gives the prescriber a 12 digit prescription code – this should be copied and pasted into the patients notes.</a:t>
              </a:r>
            </a:p>
            <a:p>
              <a:pPr marL="628650" lvl="1" indent="-171450">
                <a:buFont typeface="Arial" panose="020B0604020202020204" pitchFamily="34" charset="0"/>
                <a:buChar char="•"/>
              </a:pPr>
              <a:r>
                <a:rPr lang="en-GB" sz="1100" dirty="0">
                  <a:solidFill>
                    <a:schemeClr val="tx2"/>
                  </a:solidFill>
                </a:rPr>
                <a:t>The code could be sent by message to a patient to ensure that they can present this code and gain medication irrespective of a pharmacy</a:t>
              </a:r>
            </a:p>
            <a:p>
              <a:pPr lvl="1"/>
              <a:endParaRPr lang="en-GB" sz="1100" dirty="0">
                <a:solidFill>
                  <a:schemeClr val="tx2"/>
                </a:solidFill>
              </a:endParaRPr>
            </a:p>
            <a:p>
              <a:pPr marL="171450" lvl="0" indent="-171450">
                <a:buFont typeface="Arial" panose="020B0604020202020204" pitchFamily="34" charset="0"/>
                <a:buChar char="•"/>
              </a:pPr>
              <a:r>
                <a:rPr lang="en-GB" sz="1100" dirty="0">
                  <a:solidFill>
                    <a:schemeClr val="tx2"/>
                  </a:solidFill>
                </a:rPr>
                <a:t>This generates a prescription to the selected pharmacy. </a:t>
              </a:r>
            </a:p>
            <a:p>
              <a:pPr lvl="0"/>
              <a:endParaRPr lang="en-GB" sz="1100" dirty="0">
                <a:solidFill>
                  <a:schemeClr val="tx2"/>
                </a:solidFill>
              </a:endParaRPr>
            </a:p>
          </p:txBody>
        </p:sp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id="{4DE58263-72F1-42C7-B8D1-548818830700}"/>
                </a:ext>
              </a:extLst>
            </p:cNvPr>
            <p:cNvSpPr/>
            <p:nvPr/>
          </p:nvSpPr>
          <p:spPr>
            <a:xfrm>
              <a:off x="322423" y="1022860"/>
              <a:ext cx="665690" cy="697533"/>
            </a:xfrm>
            <a:prstGeom prst="rect">
              <a:avLst/>
            </a:prstGeom>
            <a:solidFill>
              <a:schemeClr val="tx2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grpSp>
          <p:nvGrpSpPr>
            <p:cNvPr id="29" name="Group 28">
              <a:extLst>
                <a:ext uri="{FF2B5EF4-FFF2-40B4-BE49-F238E27FC236}">
                  <a16:creationId xmlns:a16="http://schemas.microsoft.com/office/drawing/2014/main" id="{6EF55438-BF08-9156-D6DC-5342C4141681}"/>
                </a:ext>
              </a:extLst>
            </p:cNvPr>
            <p:cNvGrpSpPr/>
            <p:nvPr/>
          </p:nvGrpSpPr>
          <p:grpSpPr>
            <a:xfrm>
              <a:off x="322422" y="422028"/>
              <a:ext cx="2352657" cy="1298370"/>
              <a:chOff x="323177" y="422028"/>
              <a:chExt cx="2515139" cy="1298370"/>
            </a:xfrm>
            <a:solidFill>
              <a:schemeClr val="tx2">
                <a:lumMod val="75000"/>
                <a:lumOff val="25000"/>
              </a:schemeClr>
            </a:solidFill>
          </p:grpSpPr>
          <p:grpSp>
            <p:nvGrpSpPr>
              <p:cNvPr id="11" name="Group 10">
                <a:extLst>
                  <a:ext uri="{FF2B5EF4-FFF2-40B4-BE49-F238E27FC236}">
                    <a16:creationId xmlns:a16="http://schemas.microsoft.com/office/drawing/2014/main" id="{4C614A07-7F52-84BE-262B-303AB6E6005F}"/>
                  </a:ext>
                </a:extLst>
              </p:cNvPr>
              <p:cNvGrpSpPr/>
              <p:nvPr/>
            </p:nvGrpSpPr>
            <p:grpSpPr>
              <a:xfrm>
                <a:off x="323178" y="422028"/>
                <a:ext cx="2515138" cy="1298367"/>
                <a:chOff x="323909" y="422028"/>
                <a:chExt cx="2672860" cy="1298367"/>
              </a:xfrm>
              <a:grpFill/>
            </p:grpSpPr>
            <p:sp>
              <p:nvSpPr>
                <p:cNvPr id="4" name="Rounded Rectangle 3">
                  <a:extLst>
                    <a:ext uri="{FF2B5EF4-FFF2-40B4-BE49-F238E27FC236}">
                      <a16:creationId xmlns:a16="http://schemas.microsoft.com/office/drawing/2014/main" id="{1BB84713-F9A4-CA81-996C-EAFE3E960E63}"/>
                    </a:ext>
                  </a:extLst>
                </p:cNvPr>
                <p:cNvSpPr/>
                <p:nvPr/>
              </p:nvSpPr>
              <p:spPr>
                <a:xfrm>
                  <a:off x="323909" y="422028"/>
                  <a:ext cx="2660450" cy="1298367"/>
                </a:xfrm>
                <a:prstGeom prst="roundRect">
                  <a:avLst>
                    <a:gd name="adj" fmla="val 46297"/>
                  </a:avLst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400" dirty="0"/>
                </a:p>
              </p:txBody>
            </p:sp>
            <p:sp>
              <p:nvSpPr>
                <p:cNvPr id="10" name="Rectangle 9">
                  <a:extLst>
                    <a:ext uri="{FF2B5EF4-FFF2-40B4-BE49-F238E27FC236}">
                      <a16:creationId xmlns:a16="http://schemas.microsoft.com/office/drawing/2014/main" id="{5130724C-1F19-8AF5-A1F3-83FB186876CB}"/>
                    </a:ext>
                  </a:extLst>
                </p:cNvPr>
                <p:cNvSpPr/>
                <p:nvPr/>
              </p:nvSpPr>
              <p:spPr>
                <a:xfrm>
                  <a:off x="2362415" y="422031"/>
                  <a:ext cx="634354" cy="1298364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400" dirty="0"/>
                </a:p>
              </p:txBody>
            </p:sp>
          </p:grpSp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E485DDC7-2755-0C13-E658-EA4D3269041D}"/>
                  </a:ext>
                </a:extLst>
              </p:cNvPr>
              <p:cNvSpPr txBox="1"/>
              <p:nvPr/>
            </p:nvSpPr>
            <p:spPr>
              <a:xfrm>
                <a:off x="323177" y="569622"/>
                <a:ext cx="2515139" cy="11507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>
                    <a:solidFill>
                      <a:schemeClr val="bg1"/>
                    </a:solidFill>
                    <a:latin typeface="Bree Serif" panose="02000503040000020004" pitchFamily="2" charset="77"/>
                  </a:rPr>
                  <a:t>1.Prescribing </a:t>
                </a:r>
              </a:p>
            </p:txBody>
          </p:sp>
        </p:grpSp>
      </p:grpSp>
      <p:sp>
        <p:nvSpPr>
          <p:cNvPr id="117" name="TextBox 116">
            <a:extLst>
              <a:ext uri="{FF2B5EF4-FFF2-40B4-BE49-F238E27FC236}">
                <a16:creationId xmlns:a16="http://schemas.microsoft.com/office/drawing/2014/main" id="{F08F6FF8-619E-21F1-1494-C2E3EB1DA366}"/>
              </a:ext>
            </a:extLst>
          </p:cNvPr>
          <p:cNvSpPr txBox="1"/>
          <p:nvPr/>
        </p:nvSpPr>
        <p:spPr>
          <a:xfrm rot="16200000">
            <a:off x="-1372067" y="2181930"/>
            <a:ext cx="33088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tx2"/>
                </a:solidFill>
                <a:latin typeface="Bree Serif" panose="02000503040000020004" pitchFamily="2" charset="77"/>
              </a:rPr>
              <a:t>Clinical</a:t>
            </a:r>
          </a:p>
        </p:txBody>
      </p:sp>
      <p:sp>
        <p:nvSpPr>
          <p:cNvPr id="158" name="TextBox 157">
            <a:extLst>
              <a:ext uri="{FF2B5EF4-FFF2-40B4-BE49-F238E27FC236}">
                <a16:creationId xmlns:a16="http://schemas.microsoft.com/office/drawing/2014/main" id="{1A53AF33-DC65-D326-95CC-CC45EB779810}"/>
              </a:ext>
            </a:extLst>
          </p:cNvPr>
          <p:cNvSpPr txBox="1"/>
          <p:nvPr/>
        </p:nvSpPr>
        <p:spPr>
          <a:xfrm rot="16200000">
            <a:off x="-817142" y="5218576"/>
            <a:ext cx="23599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Bree Serif" panose="02000503040000020004" pitchFamily="2" charset="77"/>
              </a:rPr>
              <a:t>Operational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36E24EE-F3BB-8E62-61B9-67157BC4ABD6}"/>
              </a:ext>
            </a:extLst>
          </p:cNvPr>
          <p:cNvSpPr txBox="1"/>
          <p:nvPr/>
        </p:nvSpPr>
        <p:spPr>
          <a:xfrm>
            <a:off x="461765" y="6065"/>
            <a:ext cx="8088880" cy="378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07000"/>
              </a:lnSpc>
              <a:spcBef>
                <a:spcPts val="800"/>
              </a:spcBef>
              <a:spcAft>
                <a:spcPts val="400"/>
              </a:spcAft>
            </a:pPr>
            <a:r>
              <a:rPr lang="en-GB" sz="1800" b="1" kern="100" dirty="0">
                <a:solidFill>
                  <a:srgbClr val="0F4761"/>
                </a:solidFill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SOP – Using EPS to generate an Electronic Prescription - IUC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59975FD-5C55-EE09-0A47-AFB1ADDC19A5}"/>
              </a:ext>
            </a:extLst>
          </p:cNvPr>
          <p:cNvSpPr txBox="1"/>
          <p:nvPr/>
        </p:nvSpPr>
        <p:spPr>
          <a:xfrm>
            <a:off x="210312" y="311713"/>
            <a:ext cx="87142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This is the standard way to generate a prescription - </a:t>
            </a:r>
            <a:r>
              <a:rPr lang="en-GB" sz="12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prescribe electronically using EPS (Electronic Prescribing Service)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15240248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6" name="Group 85">
            <a:extLst>
              <a:ext uri="{FF2B5EF4-FFF2-40B4-BE49-F238E27FC236}">
                <a16:creationId xmlns:a16="http://schemas.microsoft.com/office/drawing/2014/main" id="{EEE705E3-1604-2F37-338E-4C48018B60AE}"/>
              </a:ext>
            </a:extLst>
          </p:cNvPr>
          <p:cNvGrpSpPr/>
          <p:nvPr/>
        </p:nvGrpSpPr>
        <p:grpSpPr>
          <a:xfrm>
            <a:off x="876325" y="810136"/>
            <a:ext cx="7674319" cy="2791134"/>
            <a:chOff x="362350" y="422028"/>
            <a:chExt cx="2312726" cy="8838695"/>
          </a:xfrm>
        </p:grpSpPr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id="{0BB19F9A-48D5-07C8-8025-06EA24674306}"/>
                </a:ext>
              </a:extLst>
            </p:cNvPr>
            <p:cNvSpPr/>
            <p:nvPr/>
          </p:nvSpPr>
          <p:spPr>
            <a:xfrm>
              <a:off x="362385" y="1637076"/>
              <a:ext cx="2312674" cy="7623647"/>
            </a:xfrm>
            <a:prstGeom prst="rect">
              <a:avLst/>
            </a:prstGeom>
            <a:solidFill>
              <a:srgbClr val="D2E3F3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44000" tIns="72000" rIns="144000" bIns="72000" rtlCol="0" anchor="t" anchorCtr="0"/>
            <a:lstStyle/>
            <a:p>
              <a:pPr lvl="0"/>
              <a:r>
                <a:rPr lang="en-GB" sz="1100" dirty="0">
                  <a:solidFill>
                    <a:schemeClr val="tx2"/>
                  </a:solidFill>
                </a:rPr>
                <a:t>Prescriptions are securely stored at base and need to be logged against the script number in the folder</a:t>
              </a:r>
            </a:p>
            <a:p>
              <a:pPr lvl="0"/>
              <a:r>
                <a:rPr lang="en-GB" sz="1100" dirty="0">
                  <a:solidFill>
                    <a:schemeClr val="tx2"/>
                  </a:solidFill>
                </a:rPr>
                <a:t>The prescription must contain:</a:t>
              </a:r>
            </a:p>
            <a:p>
              <a:pPr marL="171450" lvl="0" indent="-171450">
                <a:buFont typeface="Arial" panose="020B0604020202020204" pitchFamily="34" charset="0"/>
                <a:buChar char="•"/>
              </a:pPr>
              <a:r>
                <a:rPr lang="en-GB" sz="1100" dirty="0">
                  <a:solidFill>
                    <a:schemeClr val="tx2"/>
                  </a:solidFill>
                </a:rPr>
                <a:t>	Patient’s full name, address, NHS number (if available), age (if appropriate), date of birth</a:t>
              </a:r>
            </a:p>
            <a:p>
              <a:pPr marL="171450" lvl="0" indent="-171450">
                <a:buFont typeface="Arial" panose="020B0604020202020204" pitchFamily="34" charset="0"/>
                <a:buChar char="•"/>
              </a:pPr>
              <a:r>
                <a:rPr lang="en-GB" sz="1100" dirty="0">
                  <a:solidFill>
                    <a:schemeClr val="tx2"/>
                  </a:solidFill>
                </a:rPr>
                <a:t>	The name and form of drug (even if one form exists)</a:t>
              </a:r>
            </a:p>
            <a:p>
              <a:pPr marL="171450" lvl="0" indent="-171450">
                <a:buFont typeface="Arial" panose="020B0604020202020204" pitchFamily="34" charset="0"/>
                <a:buChar char="•"/>
              </a:pPr>
              <a:r>
                <a:rPr lang="en-GB" sz="1100" dirty="0">
                  <a:solidFill>
                    <a:schemeClr val="tx2"/>
                  </a:solidFill>
                </a:rPr>
                <a:t>	The strength of preparation</a:t>
              </a:r>
            </a:p>
            <a:p>
              <a:pPr marL="171450" lvl="0" indent="-171450">
                <a:buFont typeface="Arial" panose="020B0604020202020204" pitchFamily="34" charset="0"/>
                <a:buChar char="•"/>
              </a:pPr>
              <a:r>
                <a:rPr lang="en-GB" sz="1100" dirty="0">
                  <a:solidFill>
                    <a:schemeClr val="tx2"/>
                  </a:solidFill>
                </a:rPr>
                <a:t>	The frequency and number to be taken (dose)</a:t>
              </a:r>
            </a:p>
            <a:p>
              <a:pPr marL="171450" lvl="0" indent="-171450">
                <a:buFont typeface="Arial" panose="020B0604020202020204" pitchFamily="34" charset="0"/>
                <a:buChar char="•"/>
              </a:pPr>
              <a:r>
                <a:rPr lang="en-GB" sz="1100" dirty="0">
                  <a:solidFill>
                    <a:schemeClr val="tx2"/>
                  </a:solidFill>
                </a:rPr>
                <a:t>	The total quantity of the preparation or the number of dose units to be supplied in words and figures</a:t>
              </a:r>
            </a:p>
            <a:p>
              <a:pPr marL="171450" lvl="0" indent="-171450">
                <a:buFont typeface="Arial" panose="020B0604020202020204" pitchFamily="34" charset="0"/>
                <a:buChar char="•"/>
              </a:pPr>
              <a:r>
                <a:rPr lang="en-GB" sz="1100" dirty="0">
                  <a:solidFill>
                    <a:schemeClr val="tx2"/>
                  </a:solidFill>
                </a:rPr>
                <a:t>	A start date</a:t>
              </a:r>
            </a:p>
            <a:p>
              <a:pPr marL="171450" lvl="0" indent="-171450">
                <a:buFont typeface="Arial" panose="020B0604020202020204" pitchFamily="34" charset="0"/>
                <a:buChar char="•"/>
              </a:pPr>
              <a:r>
                <a:rPr lang="en-GB" sz="1100" dirty="0">
                  <a:solidFill>
                    <a:schemeClr val="tx2"/>
                  </a:solidFill>
                </a:rPr>
                <a:t>	Signed by prescriber and dated</a:t>
              </a:r>
            </a:p>
            <a:p>
              <a:pPr marL="171450" lvl="0" indent="-171450">
                <a:buFont typeface="Arial" panose="020B0604020202020204" pitchFamily="34" charset="0"/>
                <a:buChar char="•"/>
              </a:pPr>
              <a:r>
                <a:rPr lang="en-GB" sz="1100" dirty="0">
                  <a:solidFill>
                    <a:schemeClr val="tx2"/>
                  </a:solidFill>
                </a:rPr>
                <a:t>	Professional registration</a:t>
              </a:r>
            </a:p>
            <a:p>
              <a:pPr lvl="0"/>
              <a:r>
                <a:rPr lang="en-GB" sz="1100" dirty="0">
                  <a:solidFill>
                    <a:schemeClr val="tx2"/>
                  </a:solidFill>
                </a:rPr>
                <a:t>Prescriptions are given to the patient.  </a:t>
              </a:r>
            </a:p>
            <a:p>
              <a:pPr lvl="0"/>
              <a:r>
                <a:rPr lang="en-GB" sz="1100" dirty="0">
                  <a:solidFill>
                    <a:schemeClr val="tx2"/>
                  </a:solidFill>
                </a:rPr>
                <a:t>Please cross any remaining space on script to reduce fraud</a:t>
              </a:r>
            </a:p>
            <a:p>
              <a:pPr lvl="0"/>
              <a:r>
                <a:rPr lang="en-GB" sz="1100" b="1" dirty="0">
                  <a:solidFill>
                    <a:schemeClr val="tx2"/>
                  </a:solidFill>
                </a:rPr>
                <a:t>Record against </a:t>
              </a:r>
              <a:r>
                <a:rPr lang="en-GB" sz="1100" b="1" dirty="0" err="1">
                  <a:solidFill>
                    <a:schemeClr val="tx2"/>
                  </a:solidFill>
                </a:rPr>
                <a:t>Adastra</a:t>
              </a:r>
              <a:endParaRPr lang="en-GB" sz="1100" b="1" dirty="0">
                <a:solidFill>
                  <a:schemeClr val="tx2"/>
                </a:solidFill>
              </a:endParaRPr>
            </a:p>
            <a:p>
              <a:pPr lvl="0"/>
              <a:endParaRPr lang="en-GB" sz="1100" dirty="0">
                <a:solidFill>
                  <a:schemeClr val="tx2"/>
                </a:solidFill>
              </a:endParaRPr>
            </a:p>
            <a:p>
              <a:pPr lvl="0"/>
              <a:endParaRPr lang="en-GB" sz="1100" dirty="0">
                <a:solidFill>
                  <a:schemeClr val="tx2"/>
                </a:solidFill>
              </a:endParaRPr>
            </a:p>
          </p:txBody>
        </p:sp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id="{4DE58263-72F1-42C7-B8D1-548818830700}"/>
                </a:ext>
              </a:extLst>
            </p:cNvPr>
            <p:cNvSpPr/>
            <p:nvPr/>
          </p:nvSpPr>
          <p:spPr>
            <a:xfrm>
              <a:off x="362350" y="1004873"/>
              <a:ext cx="1754368" cy="715523"/>
            </a:xfrm>
            <a:prstGeom prst="rect">
              <a:avLst/>
            </a:prstGeom>
            <a:solidFill>
              <a:schemeClr val="tx2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grpSp>
          <p:nvGrpSpPr>
            <p:cNvPr id="29" name="Group 28">
              <a:extLst>
                <a:ext uri="{FF2B5EF4-FFF2-40B4-BE49-F238E27FC236}">
                  <a16:creationId xmlns:a16="http://schemas.microsoft.com/office/drawing/2014/main" id="{6EF55438-BF08-9156-D6DC-5342C4141681}"/>
                </a:ext>
              </a:extLst>
            </p:cNvPr>
            <p:cNvGrpSpPr/>
            <p:nvPr/>
          </p:nvGrpSpPr>
          <p:grpSpPr>
            <a:xfrm>
              <a:off x="362367" y="422028"/>
              <a:ext cx="2312709" cy="1317158"/>
              <a:chOff x="365880" y="422028"/>
              <a:chExt cx="2472432" cy="1317158"/>
            </a:xfrm>
            <a:solidFill>
              <a:schemeClr val="tx2">
                <a:lumMod val="75000"/>
                <a:lumOff val="25000"/>
              </a:schemeClr>
            </a:solidFill>
          </p:grpSpPr>
          <p:grpSp>
            <p:nvGrpSpPr>
              <p:cNvPr id="11" name="Group 10">
                <a:extLst>
                  <a:ext uri="{FF2B5EF4-FFF2-40B4-BE49-F238E27FC236}">
                    <a16:creationId xmlns:a16="http://schemas.microsoft.com/office/drawing/2014/main" id="{4C614A07-7F52-84BE-262B-303AB6E6005F}"/>
                  </a:ext>
                </a:extLst>
              </p:cNvPr>
              <p:cNvGrpSpPr/>
              <p:nvPr/>
            </p:nvGrpSpPr>
            <p:grpSpPr>
              <a:xfrm>
                <a:off x="365880" y="422028"/>
                <a:ext cx="2472432" cy="1298367"/>
                <a:chOff x="369290" y="422028"/>
                <a:chExt cx="2627475" cy="1298367"/>
              </a:xfrm>
              <a:grpFill/>
            </p:grpSpPr>
            <p:sp>
              <p:nvSpPr>
                <p:cNvPr id="4" name="Rounded Rectangle 3">
                  <a:extLst>
                    <a:ext uri="{FF2B5EF4-FFF2-40B4-BE49-F238E27FC236}">
                      <a16:creationId xmlns:a16="http://schemas.microsoft.com/office/drawing/2014/main" id="{1BB84713-F9A4-CA81-996C-EAFE3E960E63}"/>
                    </a:ext>
                  </a:extLst>
                </p:cNvPr>
                <p:cNvSpPr/>
                <p:nvPr/>
              </p:nvSpPr>
              <p:spPr>
                <a:xfrm>
                  <a:off x="369290" y="422028"/>
                  <a:ext cx="2615069" cy="1298367"/>
                </a:xfrm>
                <a:prstGeom prst="roundRect">
                  <a:avLst>
                    <a:gd name="adj" fmla="val 46297"/>
                  </a:avLst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400" dirty="0"/>
                </a:p>
              </p:txBody>
            </p:sp>
            <p:sp>
              <p:nvSpPr>
                <p:cNvPr id="10" name="Rectangle 9">
                  <a:extLst>
                    <a:ext uri="{FF2B5EF4-FFF2-40B4-BE49-F238E27FC236}">
                      <a16:creationId xmlns:a16="http://schemas.microsoft.com/office/drawing/2014/main" id="{5130724C-1F19-8AF5-A1F3-83FB186876CB}"/>
                    </a:ext>
                  </a:extLst>
                </p:cNvPr>
                <p:cNvSpPr/>
                <p:nvPr/>
              </p:nvSpPr>
              <p:spPr>
                <a:xfrm>
                  <a:off x="2362415" y="422031"/>
                  <a:ext cx="634350" cy="1298364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400" dirty="0"/>
                </a:p>
              </p:txBody>
            </p:sp>
          </p:grpSp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E485DDC7-2755-0C13-E658-EA4D3269041D}"/>
                  </a:ext>
                </a:extLst>
              </p:cNvPr>
              <p:cNvSpPr txBox="1"/>
              <p:nvPr/>
            </p:nvSpPr>
            <p:spPr>
              <a:xfrm>
                <a:off x="365899" y="569622"/>
                <a:ext cx="2472395" cy="11695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>
                    <a:solidFill>
                      <a:schemeClr val="bg1"/>
                    </a:solidFill>
                    <a:latin typeface="Bree Serif" panose="02000503040000020004" pitchFamily="2" charset="77"/>
                  </a:rPr>
                  <a:t>1.Prescribing </a:t>
                </a:r>
              </a:p>
            </p:txBody>
          </p:sp>
        </p:grpSp>
      </p:grpSp>
      <p:sp>
        <p:nvSpPr>
          <p:cNvPr id="117" name="TextBox 116">
            <a:extLst>
              <a:ext uri="{FF2B5EF4-FFF2-40B4-BE49-F238E27FC236}">
                <a16:creationId xmlns:a16="http://schemas.microsoft.com/office/drawing/2014/main" id="{F08F6FF8-619E-21F1-1494-C2E3EB1DA366}"/>
              </a:ext>
            </a:extLst>
          </p:cNvPr>
          <p:cNvSpPr txBox="1"/>
          <p:nvPr/>
        </p:nvSpPr>
        <p:spPr>
          <a:xfrm rot="16200000">
            <a:off x="-1014697" y="2031818"/>
            <a:ext cx="25940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tx2"/>
                </a:solidFill>
                <a:latin typeface="Bree Serif" panose="02000503040000020004" pitchFamily="2" charset="77"/>
              </a:rPr>
              <a:t>Clinical</a:t>
            </a:r>
          </a:p>
        </p:txBody>
      </p:sp>
      <p:sp>
        <p:nvSpPr>
          <p:cNvPr id="158" name="TextBox 157">
            <a:extLst>
              <a:ext uri="{FF2B5EF4-FFF2-40B4-BE49-F238E27FC236}">
                <a16:creationId xmlns:a16="http://schemas.microsoft.com/office/drawing/2014/main" id="{1A53AF33-DC65-D326-95CC-CC45EB779810}"/>
              </a:ext>
            </a:extLst>
          </p:cNvPr>
          <p:cNvSpPr txBox="1"/>
          <p:nvPr/>
        </p:nvSpPr>
        <p:spPr>
          <a:xfrm rot="16200000">
            <a:off x="-817142" y="5218576"/>
            <a:ext cx="23599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Bree Serif" panose="02000503040000020004" pitchFamily="2" charset="77"/>
              </a:rPr>
              <a:t>Operational</a:t>
            </a:r>
          </a:p>
        </p:txBody>
      </p:sp>
      <p:grpSp>
        <p:nvGrpSpPr>
          <p:cNvPr id="159" name="Group 158">
            <a:extLst>
              <a:ext uri="{FF2B5EF4-FFF2-40B4-BE49-F238E27FC236}">
                <a16:creationId xmlns:a16="http://schemas.microsoft.com/office/drawing/2014/main" id="{CD1595EE-D970-C15D-EA85-185850DA22FE}"/>
              </a:ext>
            </a:extLst>
          </p:cNvPr>
          <p:cNvGrpSpPr/>
          <p:nvPr/>
        </p:nvGrpSpPr>
        <p:grpSpPr>
          <a:xfrm>
            <a:off x="876493" y="4023594"/>
            <a:ext cx="7674094" cy="2605808"/>
            <a:chOff x="311488" y="480267"/>
            <a:chExt cx="2352668" cy="2796333"/>
          </a:xfrm>
        </p:grpSpPr>
        <p:sp>
          <p:nvSpPr>
            <p:cNvPr id="160" name="Rectangle 159">
              <a:extLst>
                <a:ext uri="{FF2B5EF4-FFF2-40B4-BE49-F238E27FC236}">
                  <a16:creationId xmlns:a16="http://schemas.microsoft.com/office/drawing/2014/main" id="{07B2C0D1-BC81-7B2B-9D4F-3529ECE417AD}"/>
                </a:ext>
              </a:extLst>
            </p:cNvPr>
            <p:cNvSpPr/>
            <p:nvPr/>
          </p:nvSpPr>
          <p:spPr>
            <a:xfrm>
              <a:off x="311496" y="1088351"/>
              <a:ext cx="2352657" cy="2188249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44000" tIns="72000" rIns="144000" bIns="72000" rtlCol="0" anchor="t" anchorCtr="0"/>
            <a:lstStyle/>
            <a:p>
              <a:r>
                <a:rPr lang="en-US" sz="1100" dirty="0">
                  <a:solidFill>
                    <a:schemeClr val="tx2"/>
                  </a:solidFill>
                </a:rPr>
                <a:t>All prescription pads to be stored securely.</a:t>
              </a:r>
            </a:p>
            <a:p>
              <a:endParaRPr lang="en-US" sz="1100" dirty="0">
                <a:solidFill>
                  <a:schemeClr val="tx2"/>
                </a:solidFill>
              </a:endParaRPr>
            </a:p>
            <a:p>
              <a:r>
                <a:rPr lang="en-US" sz="1100" dirty="0">
                  <a:solidFill>
                    <a:schemeClr val="tx2"/>
                  </a:solidFill>
                </a:rPr>
                <a:t>Ensure the prescription log is updated if a hand written prescription is issued including where any are voided/completed in error.</a:t>
              </a:r>
            </a:p>
            <a:p>
              <a:endParaRPr lang="en-US" sz="1100" dirty="0">
                <a:solidFill>
                  <a:schemeClr val="tx2"/>
                </a:solidFill>
              </a:endParaRPr>
            </a:p>
            <a:p>
              <a:r>
                <a:rPr lang="en-US" sz="1100" dirty="0">
                  <a:solidFill>
                    <a:schemeClr val="tx2"/>
                  </a:solidFill>
                </a:rPr>
                <a:t>If a Prescription is missing a learning event must be completed</a:t>
              </a:r>
            </a:p>
          </p:txBody>
        </p:sp>
        <p:sp>
          <p:nvSpPr>
            <p:cNvPr id="161" name="Rectangle 160">
              <a:extLst>
                <a:ext uri="{FF2B5EF4-FFF2-40B4-BE49-F238E27FC236}">
                  <a16:creationId xmlns:a16="http://schemas.microsoft.com/office/drawing/2014/main" id="{369B7FE1-DC66-1AFB-2A8B-B1ED23635F7A}"/>
                </a:ext>
              </a:extLst>
            </p:cNvPr>
            <p:cNvSpPr/>
            <p:nvPr/>
          </p:nvSpPr>
          <p:spPr>
            <a:xfrm>
              <a:off x="311489" y="744061"/>
              <a:ext cx="1805230" cy="344290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grpSp>
          <p:nvGrpSpPr>
            <p:cNvPr id="162" name="Group 161">
              <a:extLst>
                <a:ext uri="{FF2B5EF4-FFF2-40B4-BE49-F238E27FC236}">
                  <a16:creationId xmlns:a16="http://schemas.microsoft.com/office/drawing/2014/main" id="{304ADEC4-2BEE-F0CB-273A-7E519B39FA5B}"/>
                </a:ext>
              </a:extLst>
            </p:cNvPr>
            <p:cNvGrpSpPr/>
            <p:nvPr/>
          </p:nvGrpSpPr>
          <p:grpSpPr>
            <a:xfrm>
              <a:off x="311488" y="480267"/>
              <a:ext cx="2352668" cy="608084"/>
              <a:chOff x="311488" y="480267"/>
              <a:chExt cx="2515150" cy="608084"/>
            </a:xfrm>
            <a:solidFill>
              <a:schemeClr val="tx2">
                <a:lumMod val="75000"/>
                <a:lumOff val="25000"/>
              </a:schemeClr>
            </a:solidFill>
          </p:grpSpPr>
          <p:grpSp>
            <p:nvGrpSpPr>
              <p:cNvPr id="163" name="Group 162">
                <a:extLst>
                  <a:ext uri="{FF2B5EF4-FFF2-40B4-BE49-F238E27FC236}">
                    <a16:creationId xmlns:a16="http://schemas.microsoft.com/office/drawing/2014/main" id="{9CDC6DF0-EAC0-D3EA-E7DB-40BC4405850F}"/>
                  </a:ext>
                </a:extLst>
              </p:cNvPr>
              <p:cNvGrpSpPr/>
              <p:nvPr/>
            </p:nvGrpSpPr>
            <p:grpSpPr>
              <a:xfrm>
                <a:off x="311488" y="480267"/>
                <a:ext cx="2515150" cy="608084"/>
                <a:chOff x="311487" y="480267"/>
                <a:chExt cx="2672872" cy="608084"/>
              </a:xfrm>
              <a:grpFill/>
            </p:grpSpPr>
            <p:sp>
              <p:nvSpPr>
                <p:cNvPr id="167" name="Rounded Rectangle 166">
                  <a:extLst>
                    <a:ext uri="{FF2B5EF4-FFF2-40B4-BE49-F238E27FC236}">
                      <a16:creationId xmlns:a16="http://schemas.microsoft.com/office/drawing/2014/main" id="{C53628D5-443C-441D-D50A-24007B339268}"/>
                    </a:ext>
                  </a:extLst>
                </p:cNvPr>
                <p:cNvSpPr/>
                <p:nvPr/>
              </p:nvSpPr>
              <p:spPr>
                <a:xfrm>
                  <a:off x="311487" y="480267"/>
                  <a:ext cx="2672872" cy="479027"/>
                </a:xfrm>
                <a:prstGeom prst="roundRect">
                  <a:avLst>
                    <a:gd name="adj" fmla="val 46297"/>
                  </a:avLst>
                </a:pr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400" dirty="0"/>
                </a:p>
              </p:txBody>
            </p:sp>
            <p:sp>
              <p:nvSpPr>
                <p:cNvPr id="166" name="Rectangle 165">
                  <a:extLst>
                    <a:ext uri="{FF2B5EF4-FFF2-40B4-BE49-F238E27FC236}">
                      <a16:creationId xmlns:a16="http://schemas.microsoft.com/office/drawing/2014/main" id="{ABA5B7E8-68EE-DC2E-2E1C-DA73FFAFFBE1}"/>
                    </a:ext>
                  </a:extLst>
                </p:cNvPr>
                <p:cNvSpPr/>
                <p:nvPr/>
              </p:nvSpPr>
              <p:spPr>
                <a:xfrm>
                  <a:off x="2362415" y="480267"/>
                  <a:ext cx="621939" cy="608084"/>
                </a:xfrm>
                <a:prstGeom prst="rect">
                  <a:avLst/>
                </a:pr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400" dirty="0"/>
                </a:p>
              </p:txBody>
            </p:sp>
          </p:grpSp>
          <p:sp>
            <p:nvSpPr>
              <p:cNvPr id="164" name="TextBox 163">
                <a:extLst>
                  <a:ext uri="{FF2B5EF4-FFF2-40B4-BE49-F238E27FC236}">
                    <a16:creationId xmlns:a16="http://schemas.microsoft.com/office/drawing/2014/main" id="{227DEBDE-1308-F158-B92C-9F56652387A8}"/>
                  </a:ext>
                </a:extLst>
              </p:cNvPr>
              <p:cNvSpPr txBox="1"/>
              <p:nvPr/>
            </p:nvSpPr>
            <p:spPr>
              <a:xfrm>
                <a:off x="311496" y="569627"/>
                <a:ext cx="2515142" cy="4293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dirty="0">
                    <a:solidFill>
                      <a:schemeClr val="bg1"/>
                    </a:solidFill>
                    <a:latin typeface="Bree Serif" panose="02000503040000020004" pitchFamily="2" charset="77"/>
                  </a:rPr>
                  <a:t>2. Prescription Log and Storage</a:t>
                </a:r>
              </a:p>
            </p:txBody>
          </p:sp>
        </p:grp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736E24EE-F3BB-8E62-61B9-67157BC4ABD6}"/>
              </a:ext>
            </a:extLst>
          </p:cNvPr>
          <p:cNvSpPr txBox="1"/>
          <p:nvPr/>
        </p:nvSpPr>
        <p:spPr>
          <a:xfrm>
            <a:off x="461765" y="6065"/>
            <a:ext cx="8088880" cy="378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07000"/>
              </a:lnSpc>
              <a:spcBef>
                <a:spcPts val="800"/>
              </a:spcBef>
              <a:spcAft>
                <a:spcPts val="400"/>
              </a:spcAft>
            </a:pPr>
            <a:r>
              <a:rPr lang="en-GB" sz="1800" b="1" kern="100" dirty="0">
                <a:solidFill>
                  <a:srgbClr val="0F4761"/>
                </a:solidFill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SOP – Writing A Prescription - IUC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59975FD-5C55-EE09-0A47-AFB1ADDC19A5}"/>
              </a:ext>
            </a:extLst>
          </p:cNvPr>
          <p:cNvSpPr txBox="1"/>
          <p:nvPr/>
        </p:nvSpPr>
        <p:spPr>
          <a:xfrm>
            <a:off x="210312" y="311713"/>
            <a:ext cx="87142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It is best practice to prescribe electronically using EPS (Electronic Prescribing Service) but in the rare event it may be necessary to physically write an FP10 </a:t>
            </a:r>
            <a:endParaRPr lang="en-GB" sz="1200" dirty="0"/>
          </a:p>
        </p:txBody>
      </p:sp>
      <p:cxnSp>
        <p:nvCxnSpPr>
          <p:cNvPr id="6" name="Connector: Elbow 5">
            <a:extLst>
              <a:ext uri="{FF2B5EF4-FFF2-40B4-BE49-F238E27FC236}">
                <a16:creationId xmlns:a16="http://schemas.microsoft.com/office/drawing/2014/main" id="{041E729E-9793-6529-B3B2-7EB1A4A0D045}"/>
              </a:ext>
            </a:extLst>
          </p:cNvPr>
          <p:cNvCxnSpPr>
            <a:cxnSpLocks/>
            <a:stCxn id="51" idx="2"/>
            <a:endCxn id="167" idx="0"/>
          </p:cNvCxnSpPr>
          <p:nvPr/>
        </p:nvCxnSpPr>
        <p:spPr>
          <a:xfrm rot="16200000" flipH="1">
            <a:off x="4502365" y="3812419"/>
            <a:ext cx="422324" cy="26"/>
          </a:xfrm>
          <a:prstGeom prst="bentConnector3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129953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1" name="Group 190">
            <a:extLst>
              <a:ext uri="{FF2B5EF4-FFF2-40B4-BE49-F238E27FC236}">
                <a16:creationId xmlns:a16="http://schemas.microsoft.com/office/drawing/2014/main" id="{929D0E10-D530-24F5-7019-5997829E43D5}"/>
              </a:ext>
            </a:extLst>
          </p:cNvPr>
          <p:cNvGrpSpPr/>
          <p:nvPr/>
        </p:nvGrpSpPr>
        <p:grpSpPr>
          <a:xfrm>
            <a:off x="89980" y="965613"/>
            <a:ext cx="8577507" cy="3413720"/>
            <a:chOff x="-360263" y="778896"/>
            <a:chExt cx="9019914" cy="3413720"/>
          </a:xfrm>
        </p:grpSpPr>
        <p:grpSp>
          <p:nvGrpSpPr>
            <p:cNvPr id="86" name="Group 85">
              <a:extLst>
                <a:ext uri="{FF2B5EF4-FFF2-40B4-BE49-F238E27FC236}">
                  <a16:creationId xmlns:a16="http://schemas.microsoft.com/office/drawing/2014/main" id="{EEE705E3-1604-2F37-338E-4C48018B60AE}"/>
                </a:ext>
              </a:extLst>
            </p:cNvPr>
            <p:cNvGrpSpPr/>
            <p:nvPr/>
          </p:nvGrpSpPr>
          <p:grpSpPr>
            <a:xfrm>
              <a:off x="273965" y="778896"/>
              <a:ext cx="1760169" cy="3074947"/>
              <a:chOff x="300619" y="422031"/>
              <a:chExt cx="2363537" cy="4129009"/>
            </a:xfrm>
          </p:grpSpPr>
          <p:sp>
            <p:nvSpPr>
              <p:cNvPr id="51" name="Rectangle 50">
                <a:extLst>
                  <a:ext uri="{FF2B5EF4-FFF2-40B4-BE49-F238E27FC236}">
                    <a16:creationId xmlns:a16="http://schemas.microsoft.com/office/drawing/2014/main" id="{0BB19F9A-48D5-07C8-8025-06EA24674306}"/>
                  </a:ext>
                </a:extLst>
              </p:cNvPr>
              <p:cNvSpPr/>
              <p:nvPr/>
            </p:nvSpPr>
            <p:spPr>
              <a:xfrm>
                <a:off x="300619" y="1171418"/>
                <a:ext cx="2352657" cy="3379622"/>
              </a:xfrm>
              <a:prstGeom prst="rect">
                <a:avLst/>
              </a:prstGeom>
              <a:solidFill>
                <a:srgbClr val="D2E3F3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144000" tIns="72000" rIns="144000" bIns="72000" rtlCol="0" anchor="t" anchorCtr="0"/>
              <a:lstStyle/>
              <a:p>
                <a:pPr lvl="0"/>
                <a:r>
                  <a:rPr lang="en-GB" sz="1100" dirty="0">
                    <a:solidFill>
                      <a:schemeClr val="tx2"/>
                    </a:solidFill>
                  </a:rPr>
                  <a:t>Responsible prescribing clinician enter the medication details into </a:t>
                </a:r>
                <a:r>
                  <a:rPr lang="en-GB" sz="1100" dirty="0" err="1">
                    <a:solidFill>
                      <a:schemeClr val="tx2"/>
                    </a:solidFill>
                  </a:rPr>
                  <a:t>Adastra</a:t>
                </a:r>
                <a:r>
                  <a:rPr lang="en-GB" sz="1100" dirty="0">
                    <a:solidFill>
                      <a:schemeClr val="tx2"/>
                    </a:solidFill>
                  </a:rPr>
                  <a:t> as a prescription (not as free text). This should be </a:t>
                </a:r>
                <a:r>
                  <a:rPr lang="en-GB" sz="1100" b="1" dirty="0">
                    <a:solidFill>
                      <a:schemeClr val="tx2"/>
                    </a:solidFill>
                  </a:rPr>
                  <a:t>saved for later </a:t>
                </a:r>
                <a:r>
                  <a:rPr lang="en-GB" sz="1100" dirty="0">
                    <a:solidFill>
                      <a:schemeClr val="tx2"/>
                    </a:solidFill>
                  </a:rPr>
                  <a:t>instead of sending it through the Electronic Prescription Service (EPS)</a:t>
                </a:r>
              </a:p>
              <a:p>
                <a:pPr lvl="0"/>
                <a:r>
                  <a:rPr lang="en-GB" sz="1100" dirty="0">
                    <a:solidFill>
                      <a:schemeClr val="tx2"/>
                    </a:solidFill>
                  </a:rPr>
                  <a:t>Closing Case – state the medication was </a:t>
                </a:r>
                <a:r>
                  <a:rPr lang="en-GB" sz="1100" b="1" dirty="0">
                    <a:solidFill>
                      <a:schemeClr val="tx2"/>
                    </a:solidFill>
                  </a:rPr>
                  <a:t>issued from stock</a:t>
                </a:r>
              </a:p>
            </p:txBody>
          </p:sp>
          <p:sp>
            <p:nvSpPr>
              <p:cNvPr id="52" name="Rectangle 51">
                <a:extLst>
                  <a:ext uri="{FF2B5EF4-FFF2-40B4-BE49-F238E27FC236}">
                    <a16:creationId xmlns:a16="http://schemas.microsoft.com/office/drawing/2014/main" id="{4DE58263-72F1-42C7-B8D1-548818830700}"/>
                  </a:ext>
                </a:extLst>
              </p:cNvPr>
              <p:cNvSpPr/>
              <p:nvPr/>
            </p:nvSpPr>
            <p:spPr>
              <a:xfrm>
                <a:off x="311489" y="791155"/>
                <a:ext cx="1805230" cy="444792"/>
              </a:xfrm>
              <a:prstGeom prst="rect">
                <a:avLst/>
              </a:prstGeom>
              <a:solidFill>
                <a:schemeClr val="tx2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00"/>
              </a:p>
            </p:txBody>
          </p:sp>
          <p:grpSp>
            <p:nvGrpSpPr>
              <p:cNvPr id="29" name="Group 28">
                <a:extLst>
                  <a:ext uri="{FF2B5EF4-FFF2-40B4-BE49-F238E27FC236}">
                    <a16:creationId xmlns:a16="http://schemas.microsoft.com/office/drawing/2014/main" id="{6EF55438-BF08-9156-D6DC-5342C4141681}"/>
                  </a:ext>
                </a:extLst>
              </p:cNvPr>
              <p:cNvGrpSpPr/>
              <p:nvPr/>
            </p:nvGrpSpPr>
            <p:grpSpPr>
              <a:xfrm>
                <a:off x="311494" y="422031"/>
                <a:ext cx="2352662" cy="813917"/>
                <a:chOff x="311494" y="422031"/>
                <a:chExt cx="2515144" cy="813917"/>
              </a:xfrm>
              <a:solidFill>
                <a:schemeClr val="tx2">
                  <a:lumMod val="75000"/>
                  <a:lumOff val="25000"/>
                </a:schemeClr>
              </a:solidFill>
            </p:grpSpPr>
            <p:grpSp>
              <p:nvGrpSpPr>
                <p:cNvPr id="11" name="Group 10">
                  <a:extLst>
                    <a:ext uri="{FF2B5EF4-FFF2-40B4-BE49-F238E27FC236}">
                      <a16:creationId xmlns:a16="http://schemas.microsoft.com/office/drawing/2014/main" id="{4C614A07-7F52-84BE-262B-303AB6E6005F}"/>
                    </a:ext>
                  </a:extLst>
                </p:cNvPr>
                <p:cNvGrpSpPr/>
                <p:nvPr/>
              </p:nvGrpSpPr>
              <p:grpSpPr>
                <a:xfrm>
                  <a:off x="311494" y="422031"/>
                  <a:ext cx="2515144" cy="813917"/>
                  <a:chOff x="311493" y="422031"/>
                  <a:chExt cx="2672866" cy="813917"/>
                </a:xfrm>
                <a:grpFill/>
              </p:grpSpPr>
              <p:sp>
                <p:nvSpPr>
                  <p:cNvPr id="4" name="Rounded Rectangle 3">
                    <a:extLst>
                      <a:ext uri="{FF2B5EF4-FFF2-40B4-BE49-F238E27FC236}">
                        <a16:creationId xmlns:a16="http://schemas.microsoft.com/office/drawing/2014/main" id="{1BB84713-F9A4-CA81-996C-EAFE3E960E63}"/>
                      </a:ext>
                    </a:extLst>
                  </p:cNvPr>
                  <p:cNvSpPr/>
                  <p:nvPr/>
                </p:nvSpPr>
                <p:spPr>
                  <a:xfrm>
                    <a:off x="311493" y="422031"/>
                    <a:ext cx="2672866" cy="813917"/>
                  </a:xfrm>
                  <a:prstGeom prst="roundRect">
                    <a:avLst>
                      <a:gd name="adj" fmla="val 46297"/>
                    </a:avLst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400" dirty="0"/>
                  </a:p>
                </p:txBody>
              </p:sp>
              <p:sp>
                <p:nvSpPr>
                  <p:cNvPr id="10" name="Rectangle 9">
                    <a:extLst>
                      <a:ext uri="{FF2B5EF4-FFF2-40B4-BE49-F238E27FC236}">
                        <a16:creationId xmlns:a16="http://schemas.microsoft.com/office/drawing/2014/main" id="{5130724C-1F19-8AF5-A1F3-83FB186876CB}"/>
                      </a:ext>
                    </a:extLst>
                  </p:cNvPr>
                  <p:cNvSpPr/>
                  <p:nvPr/>
                </p:nvSpPr>
                <p:spPr>
                  <a:xfrm>
                    <a:off x="2362415" y="422031"/>
                    <a:ext cx="621939" cy="813916"/>
                  </a:xfrm>
                  <a:prstGeom prst="rect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400" dirty="0"/>
                  </a:p>
                </p:txBody>
              </p:sp>
            </p:grpSp>
            <p:sp>
              <p:nvSpPr>
                <p:cNvPr id="28" name="TextBox 27">
                  <a:extLst>
                    <a:ext uri="{FF2B5EF4-FFF2-40B4-BE49-F238E27FC236}">
                      <a16:creationId xmlns:a16="http://schemas.microsoft.com/office/drawing/2014/main" id="{E485DDC7-2755-0C13-E658-EA4D3269041D}"/>
                    </a:ext>
                  </a:extLst>
                </p:cNvPr>
                <p:cNvSpPr txBox="1"/>
                <p:nvPr/>
              </p:nvSpPr>
              <p:spPr>
                <a:xfrm>
                  <a:off x="311496" y="569626"/>
                  <a:ext cx="2515142" cy="53726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000" dirty="0">
                      <a:solidFill>
                        <a:schemeClr val="bg1"/>
                      </a:solidFill>
                      <a:latin typeface="Bree Serif" panose="02000503040000020004" pitchFamily="2" charset="77"/>
                    </a:rPr>
                    <a:t>1. Prescribe</a:t>
                  </a:r>
                </a:p>
              </p:txBody>
            </p:sp>
          </p:grpSp>
        </p:grpSp>
        <p:grpSp>
          <p:nvGrpSpPr>
            <p:cNvPr id="87" name="Group 86">
              <a:extLst>
                <a:ext uri="{FF2B5EF4-FFF2-40B4-BE49-F238E27FC236}">
                  <a16:creationId xmlns:a16="http://schemas.microsoft.com/office/drawing/2014/main" id="{1844EA91-26EB-58FC-E0FD-29D7CA1253C6}"/>
                </a:ext>
              </a:extLst>
            </p:cNvPr>
            <p:cNvGrpSpPr/>
            <p:nvPr/>
          </p:nvGrpSpPr>
          <p:grpSpPr>
            <a:xfrm>
              <a:off x="2474164" y="778896"/>
              <a:ext cx="1761661" cy="3074945"/>
              <a:chOff x="311489" y="422031"/>
              <a:chExt cx="2365543" cy="4129008"/>
            </a:xfrm>
          </p:grpSpPr>
          <p:sp>
            <p:nvSpPr>
              <p:cNvPr id="88" name="Rectangle 87">
                <a:extLst>
                  <a:ext uri="{FF2B5EF4-FFF2-40B4-BE49-F238E27FC236}">
                    <a16:creationId xmlns:a16="http://schemas.microsoft.com/office/drawing/2014/main" id="{CB2C3201-823C-3D60-D005-018A95AA3A0C}"/>
                  </a:ext>
                </a:extLst>
              </p:cNvPr>
              <p:cNvSpPr/>
              <p:nvPr/>
            </p:nvSpPr>
            <p:spPr>
              <a:xfrm>
                <a:off x="324375" y="1199566"/>
                <a:ext cx="2352657" cy="3351473"/>
              </a:xfrm>
              <a:prstGeom prst="rect">
                <a:avLst/>
              </a:prstGeom>
              <a:solidFill>
                <a:srgbClr val="D2E3F3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144000" tIns="72000" rIns="144000" bIns="72000" rtlCol="0" anchor="t" anchorCtr="0"/>
              <a:lstStyle/>
              <a:p>
                <a:pPr lvl="0"/>
                <a:r>
                  <a:rPr lang="en-GB" sz="1100" dirty="0">
                    <a:solidFill>
                      <a:schemeClr val="tx2"/>
                    </a:solidFill>
                  </a:rPr>
                  <a:t>All </a:t>
                </a:r>
                <a:r>
                  <a:rPr lang="en-GB" sz="1100" b="1" dirty="0">
                    <a:solidFill>
                      <a:schemeClr val="tx2"/>
                    </a:solidFill>
                  </a:rPr>
                  <a:t>controlled drugs </a:t>
                </a:r>
                <a:r>
                  <a:rPr lang="en-GB" sz="1100" dirty="0">
                    <a:solidFill>
                      <a:schemeClr val="tx2"/>
                    </a:solidFill>
                  </a:rPr>
                  <a:t>must be recorded in the appropriate  </a:t>
                </a:r>
                <a:r>
                  <a:rPr lang="en-GB" sz="1100" b="1" dirty="0">
                    <a:solidFill>
                      <a:schemeClr val="tx2"/>
                    </a:solidFill>
                  </a:rPr>
                  <a:t>Controlled Drug Register book </a:t>
                </a:r>
                <a:r>
                  <a:rPr lang="en-GB" sz="1100" dirty="0">
                    <a:solidFill>
                      <a:schemeClr val="tx2"/>
                    </a:solidFill>
                  </a:rPr>
                  <a:t>and witnessed with Host</a:t>
                </a:r>
              </a:p>
              <a:p>
                <a:pPr lvl="0"/>
                <a:endParaRPr lang="en-GB" sz="1100" dirty="0">
                  <a:solidFill>
                    <a:schemeClr val="tx2"/>
                  </a:solidFill>
                </a:endParaRPr>
              </a:p>
              <a:p>
                <a:pPr lvl="0"/>
                <a:r>
                  <a:rPr lang="en-GB" sz="1100" dirty="0">
                    <a:solidFill>
                      <a:schemeClr val="tx2"/>
                    </a:solidFill>
                  </a:rPr>
                  <a:t>Clinicians to handle all controlled drugs</a:t>
                </a:r>
              </a:p>
            </p:txBody>
          </p:sp>
          <p:sp>
            <p:nvSpPr>
              <p:cNvPr id="89" name="Rectangle 88">
                <a:extLst>
                  <a:ext uri="{FF2B5EF4-FFF2-40B4-BE49-F238E27FC236}">
                    <a16:creationId xmlns:a16="http://schemas.microsoft.com/office/drawing/2014/main" id="{8992506D-0C0F-9FA1-112F-02BB17954D1A}"/>
                  </a:ext>
                </a:extLst>
              </p:cNvPr>
              <p:cNvSpPr/>
              <p:nvPr/>
            </p:nvSpPr>
            <p:spPr>
              <a:xfrm>
                <a:off x="311489" y="791155"/>
                <a:ext cx="1805230" cy="444792"/>
              </a:xfrm>
              <a:prstGeom prst="rect">
                <a:avLst/>
              </a:prstGeom>
              <a:solidFill>
                <a:schemeClr val="tx2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00"/>
              </a:p>
            </p:txBody>
          </p:sp>
          <p:grpSp>
            <p:nvGrpSpPr>
              <p:cNvPr id="90" name="Group 89">
                <a:extLst>
                  <a:ext uri="{FF2B5EF4-FFF2-40B4-BE49-F238E27FC236}">
                    <a16:creationId xmlns:a16="http://schemas.microsoft.com/office/drawing/2014/main" id="{BFF5214F-D7FB-034E-CB7A-FAA1A7A38121}"/>
                  </a:ext>
                </a:extLst>
              </p:cNvPr>
              <p:cNvGrpSpPr/>
              <p:nvPr/>
            </p:nvGrpSpPr>
            <p:grpSpPr>
              <a:xfrm>
                <a:off x="311494" y="422031"/>
                <a:ext cx="2352662" cy="813917"/>
                <a:chOff x="311494" y="422031"/>
                <a:chExt cx="2515144" cy="813917"/>
              </a:xfrm>
              <a:solidFill>
                <a:schemeClr val="tx2">
                  <a:lumMod val="75000"/>
                  <a:lumOff val="25000"/>
                </a:schemeClr>
              </a:solidFill>
            </p:grpSpPr>
            <p:grpSp>
              <p:nvGrpSpPr>
                <p:cNvPr id="91" name="Group 90">
                  <a:extLst>
                    <a:ext uri="{FF2B5EF4-FFF2-40B4-BE49-F238E27FC236}">
                      <a16:creationId xmlns:a16="http://schemas.microsoft.com/office/drawing/2014/main" id="{7CD8869F-D653-2C96-EBF7-EF2F087C2BAE}"/>
                    </a:ext>
                  </a:extLst>
                </p:cNvPr>
                <p:cNvGrpSpPr/>
                <p:nvPr/>
              </p:nvGrpSpPr>
              <p:grpSpPr>
                <a:xfrm>
                  <a:off x="311494" y="422031"/>
                  <a:ext cx="2515144" cy="813917"/>
                  <a:chOff x="311493" y="422031"/>
                  <a:chExt cx="2672866" cy="813917"/>
                </a:xfrm>
                <a:grpFill/>
              </p:grpSpPr>
              <p:sp>
                <p:nvSpPr>
                  <p:cNvPr id="95" name="Rounded Rectangle 94">
                    <a:extLst>
                      <a:ext uri="{FF2B5EF4-FFF2-40B4-BE49-F238E27FC236}">
                        <a16:creationId xmlns:a16="http://schemas.microsoft.com/office/drawing/2014/main" id="{BDF9C85F-82CD-D6B7-EB3D-56407201E2BA}"/>
                      </a:ext>
                    </a:extLst>
                  </p:cNvPr>
                  <p:cNvSpPr/>
                  <p:nvPr/>
                </p:nvSpPr>
                <p:spPr>
                  <a:xfrm>
                    <a:off x="311493" y="422031"/>
                    <a:ext cx="2672866" cy="813917"/>
                  </a:xfrm>
                  <a:prstGeom prst="roundRect">
                    <a:avLst>
                      <a:gd name="adj" fmla="val 46297"/>
                    </a:avLst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400" dirty="0"/>
                  </a:p>
                </p:txBody>
              </p:sp>
              <p:sp>
                <p:nvSpPr>
                  <p:cNvPr id="94" name="Rectangle 93">
                    <a:extLst>
                      <a:ext uri="{FF2B5EF4-FFF2-40B4-BE49-F238E27FC236}">
                        <a16:creationId xmlns:a16="http://schemas.microsoft.com/office/drawing/2014/main" id="{8EA310F1-759D-9F5A-EB56-DB5C2A8C72DD}"/>
                      </a:ext>
                    </a:extLst>
                  </p:cNvPr>
                  <p:cNvSpPr/>
                  <p:nvPr/>
                </p:nvSpPr>
                <p:spPr>
                  <a:xfrm>
                    <a:off x="2362415" y="422031"/>
                    <a:ext cx="621939" cy="813916"/>
                  </a:xfrm>
                  <a:prstGeom prst="rect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400" dirty="0"/>
                  </a:p>
                </p:txBody>
              </p:sp>
            </p:grpSp>
            <p:sp>
              <p:nvSpPr>
                <p:cNvPr id="92" name="TextBox 91">
                  <a:extLst>
                    <a:ext uri="{FF2B5EF4-FFF2-40B4-BE49-F238E27FC236}">
                      <a16:creationId xmlns:a16="http://schemas.microsoft.com/office/drawing/2014/main" id="{7965A675-DDFB-D714-B10C-B43B318C7BF8}"/>
                    </a:ext>
                  </a:extLst>
                </p:cNvPr>
                <p:cNvSpPr txBox="1"/>
                <p:nvPr/>
              </p:nvSpPr>
              <p:spPr>
                <a:xfrm>
                  <a:off x="311496" y="569626"/>
                  <a:ext cx="2515142" cy="53726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000" dirty="0">
                      <a:solidFill>
                        <a:schemeClr val="bg1"/>
                      </a:solidFill>
                      <a:latin typeface="Bree Serif" panose="02000503040000020004" pitchFamily="2" charset="77"/>
                    </a:rPr>
                    <a:t>3. Sign</a:t>
                  </a:r>
                </a:p>
              </p:txBody>
            </p:sp>
          </p:grpSp>
        </p:grpSp>
        <p:grpSp>
          <p:nvGrpSpPr>
            <p:cNvPr id="97" name="Group 96">
              <a:extLst>
                <a:ext uri="{FF2B5EF4-FFF2-40B4-BE49-F238E27FC236}">
                  <a16:creationId xmlns:a16="http://schemas.microsoft.com/office/drawing/2014/main" id="{7C7E4C0F-0FA9-FB58-EB6B-551D84C10A97}"/>
                </a:ext>
              </a:extLst>
            </p:cNvPr>
            <p:cNvGrpSpPr/>
            <p:nvPr/>
          </p:nvGrpSpPr>
          <p:grpSpPr>
            <a:xfrm>
              <a:off x="4685464" y="778896"/>
              <a:ext cx="1752073" cy="3074944"/>
              <a:chOff x="311489" y="422031"/>
              <a:chExt cx="2352667" cy="4129004"/>
            </a:xfrm>
          </p:grpSpPr>
          <p:sp>
            <p:nvSpPr>
              <p:cNvPr id="98" name="Rectangle 97">
                <a:extLst>
                  <a:ext uri="{FF2B5EF4-FFF2-40B4-BE49-F238E27FC236}">
                    <a16:creationId xmlns:a16="http://schemas.microsoft.com/office/drawing/2014/main" id="{B91EF506-3330-220C-28AC-F23B4448FBED}"/>
                  </a:ext>
                </a:extLst>
              </p:cNvPr>
              <p:cNvSpPr/>
              <p:nvPr/>
            </p:nvSpPr>
            <p:spPr>
              <a:xfrm>
                <a:off x="311496" y="1235946"/>
                <a:ext cx="2352657" cy="3315089"/>
              </a:xfrm>
              <a:prstGeom prst="rect">
                <a:avLst/>
              </a:prstGeom>
              <a:solidFill>
                <a:srgbClr val="D2E3F3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144000" tIns="72000" rIns="144000" bIns="72000" rtlCol="0" anchor="t" anchorCtr="0"/>
              <a:lstStyle/>
              <a:p>
                <a:pPr lvl="0"/>
                <a:r>
                  <a:rPr lang="en-GB" sz="1100" b="1" dirty="0">
                    <a:solidFill>
                      <a:schemeClr val="tx2"/>
                    </a:solidFill>
                  </a:rPr>
                  <a:t>All</a:t>
                </a:r>
                <a:r>
                  <a:rPr lang="en-GB" sz="1100" dirty="0">
                    <a:solidFill>
                      <a:schemeClr val="tx2"/>
                    </a:solidFill>
                  </a:rPr>
                  <a:t> medication must be recorded on the </a:t>
                </a:r>
                <a:r>
                  <a:rPr lang="en-GB" sz="1100" b="1" dirty="0">
                    <a:solidFill>
                      <a:schemeClr val="tx2"/>
                    </a:solidFill>
                  </a:rPr>
                  <a:t>‘Medication issued from stock’ </a:t>
                </a:r>
                <a:r>
                  <a:rPr lang="en-GB" sz="1100" dirty="0">
                    <a:solidFill>
                      <a:schemeClr val="tx2"/>
                    </a:solidFill>
                  </a:rPr>
                  <a:t>form by the Prescribing Clinician</a:t>
                </a:r>
              </a:p>
            </p:txBody>
          </p:sp>
          <p:sp>
            <p:nvSpPr>
              <p:cNvPr id="99" name="Rectangle 98">
                <a:extLst>
                  <a:ext uri="{FF2B5EF4-FFF2-40B4-BE49-F238E27FC236}">
                    <a16:creationId xmlns:a16="http://schemas.microsoft.com/office/drawing/2014/main" id="{ED66D1DF-7739-0621-151D-36E15937DA71}"/>
                  </a:ext>
                </a:extLst>
              </p:cNvPr>
              <p:cNvSpPr/>
              <p:nvPr/>
            </p:nvSpPr>
            <p:spPr>
              <a:xfrm>
                <a:off x="311489" y="791155"/>
                <a:ext cx="1805230" cy="444792"/>
              </a:xfrm>
              <a:prstGeom prst="rect">
                <a:avLst/>
              </a:prstGeom>
              <a:solidFill>
                <a:schemeClr val="tx2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00"/>
              </a:p>
            </p:txBody>
          </p:sp>
          <p:grpSp>
            <p:nvGrpSpPr>
              <p:cNvPr id="100" name="Group 99">
                <a:extLst>
                  <a:ext uri="{FF2B5EF4-FFF2-40B4-BE49-F238E27FC236}">
                    <a16:creationId xmlns:a16="http://schemas.microsoft.com/office/drawing/2014/main" id="{018082DD-1167-AE6B-712B-7598CC56D48C}"/>
                  </a:ext>
                </a:extLst>
              </p:cNvPr>
              <p:cNvGrpSpPr/>
              <p:nvPr/>
            </p:nvGrpSpPr>
            <p:grpSpPr>
              <a:xfrm>
                <a:off x="311494" y="422031"/>
                <a:ext cx="2352662" cy="813916"/>
                <a:chOff x="311494" y="422031"/>
                <a:chExt cx="2515144" cy="813916"/>
              </a:xfrm>
              <a:solidFill>
                <a:schemeClr val="tx2">
                  <a:lumMod val="75000"/>
                  <a:lumOff val="25000"/>
                </a:schemeClr>
              </a:solidFill>
            </p:grpSpPr>
            <p:grpSp>
              <p:nvGrpSpPr>
                <p:cNvPr id="101" name="Group 100">
                  <a:extLst>
                    <a:ext uri="{FF2B5EF4-FFF2-40B4-BE49-F238E27FC236}">
                      <a16:creationId xmlns:a16="http://schemas.microsoft.com/office/drawing/2014/main" id="{D2B8951E-82C2-DA3D-3261-86DA8A479CFF}"/>
                    </a:ext>
                  </a:extLst>
                </p:cNvPr>
                <p:cNvGrpSpPr/>
                <p:nvPr/>
              </p:nvGrpSpPr>
              <p:grpSpPr>
                <a:xfrm>
                  <a:off x="311494" y="422031"/>
                  <a:ext cx="2515144" cy="813916"/>
                  <a:chOff x="311493" y="422031"/>
                  <a:chExt cx="2672866" cy="813916"/>
                </a:xfrm>
                <a:grpFill/>
              </p:grpSpPr>
              <p:sp>
                <p:nvSpPr>
                  <p:cNvPr id="105" name="Rounded Rectangle 104">
                    <a:extLst>
                      <a:ext uri="{FF2B5EF4-FFF2-40B4-BE49-F238E27FC236}">
                        <a16:creationId xmlns:a16="http://schemas.microsoft.com/office/drawing/2014/main" id="{A0C53F42-10AB-4D03-7027-2EE2672CA18B}"/>
                      </a:ext>
                    </a:extLst>
                  </p:cNvPr>
                  <p:cNvSpPr/>
                  <p:nvPr/>
                </p:nvSpPr>
                <p:spPr>
                  <a:xfrm>
                    <a:off x="311493" y="422031"/>
                    <a:ext cx="2672866" cy="813916"/>
                  </a:xfrm>
                  <a:prstGeom prst="roundRect">
                    <a:avLst>
                      <a:gd name="adj" fmla="val 46297"/>
                    </a:avLst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400" dirty="0"/>
                  </a:p>
                </p:txBody>
              </p:sp>
              <p:sp>
                <p:nvSpPr>
                  <p:cNvPr id="104" name="Rectangle 103">
                    <a:extLst>
                      <a:ext uri="{FF2B5EF4-FFF2-40B4-BE49-F238E27FC236}">
                        <a16:creationId xmlns:a16="http://schemas.microsoft.com/office/drawing/2014/main" id="{FB184714-D472-798E-F876-3C2298AAF3D3}"/>
                      </a:ext>
                    </a:extLst>
                  </p:cNvPr>
                  <p:cNvSpPr/>
                  <p:nvPr/>
                </p:nvSpPr>
                <p:spPr>
                  <a:xfrm>
                    <a:off x="2362415" y="422031"/>
                    <a:ext cx="621939" cy="813916"/>
                  </a:xfrm>
                  <a:prstGeom prst="rect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400" dirty="0"/>
                  </a:p>
                </p:txBody>
              </p:sp>
            </p:grpSp>
            <p:sp>
              <p:nvSpPr>
                <p:cNvPr id="102" name="TextBox 101">
                  <a:extLst>
                    <a:ext uri="{FF2B5EF4-FFF2-40B4-BE49-F238E27FC236}">
                      <a16:creationId xmlns:a16="http://schemas.microsoft.com/office/drawing/2014/main" id="{B96C1B02-44C0-2688-F250-C9B615A51805}"/>
                    </a:ext>
                  </a:extLst>
                </p:cNvPr>
                <p:cNvSpPr txBox="1"/>
                <p:nvPr/>
              </p:nvSpPr>
              <p:spPr>
                <a:xfrm>
                  <a:off x="311496" y="569626"/>
                  <a:ext cx="2515142" cy="53726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000" dirty="0">
                      <a:solidFill>
                        <a:schemeClr val="bg1"/>
                      </a:solidFill>
                      <a:latin typeface="Bree Serif" panose="02000503040000020004" pitchFamily="2" charset="77"/>
                    </a:rPr>
                    <a:t>5. Record</a:t>
                  </a:r>
                </a:p>
              </p:txBody>
            </p:sp>
          </p:grpSp>
        </p:grpSp>
        <p:grpSp>
          <p:nvGrpSpPr>
            <p:cNvPr id="107" name="Group 106">
              <a:extLst>
                <a:ext uri="{FF2B5EF4-FFF2-40B4-BE49-F238E27FC236}">
                  <a16:creationId xmlns:a16="http://schemas.microsoft.com/office/drawing/2014/main" id="{00C4E58C-F747-0108-7C57-8136EEFD3FA9}"/>
                </a:ext>
              </a:extLst>
            </p:cNvPr>
            <p:cNvGrpSpPr/>
            <p:nvPr/>
          </p:nvGrpSpPr>
          <p:grpSpPr>
            <a:xfrm>
              <a:off x="6907577" y="778896"/>
              <a:ext cx="1752074" cy="3413720"/>
              <a:chOff x="311489" y="422031"/>
              <a:chExt cx="2352667" cy="4583910"/>
            </a:xfrm>
          </p:grpSpPr>
          <p:sp>
            <p:nvSpPr>
              <p:cNvPr id="108" name="Rectangle 107">
                <a:extLst>
                  <a:ext uri="{FF2B5EF4-FFF2-40B4-BE49-F238E27FC236}">
                    <a16:creationId xmlns:a16="http://schemas.microsoft.com/office/drawing/2014/main" id="{18639704-7315-ED77-AD7C-7E6889012F0D}"/>
                  </a:ext>
                </a:extLst>
              </p:cNvPr>
              <p:cNvSpPr/>
              <p:nvPr/>
            </p:nvSpPr>
            <p:spPr>
              <a:xfrm>
                <a:off x="311496" y="1235946"/>
                <a:ext cx="2352657" cy="3769995"/>
              </a:xfrm>
              <a:prstGeom prst="rect">
                <a:avLst/>
              </a:prstGeom>
              <a:solidFill>
                <a:srgbClr val="D2E3F3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144000" tIns="72000" rIns="144000" bIns="72000" rtlCol="0" anchor="t" anchorCtr="0"/>
              <a:lstStyle/>
              <a:p>
                <a:r>
                  <a:rPr lang="en-US" sz="1100" dirty="0">
                    <a:solidFill>
                      <a:schemeClr val="tx2"/>
                    </a:solidFill>
                  </a:rPr>
                  <a:t>Prescribing Clinician to complete medication label with patient information, date issued, prescribing instructions</a:t>
                </a:r>
              </a:p>
              <a:p>
                <a:endParaRPr lang="en-US" sz="1100" dirty="0">
                  <a:solidFill>
                    <a:schemeClr val="tx2"/>
                  </a:solidFill>
                </a:endParaRPr>
              </a:p>
              <a:p>
                <a:r>
                  <a:rPr lang="en-US" sz="1100" dirty="0">
                    <a:solidFill>
                      <a:schemeClr val="tx2"/>
                    </a:solidFill>
                  </a:rPr>
                  <a:t>Check Patient Information Leaflet inside medication box</a:t>
                </a:r>
              </a:p>
              <a:p>
                <a:endParaRPr lang="en-US" sz="1100" dirty="0">
                  <a:solidFill>
                    <a:schemeClr val="tx2"/>
                  </a:solidFill>
                </a:endParaRPr>
              </a:p>
              <a:p>
                <a:r>
                  <a:rPr lang="en-US" sz="1100" dirty="0">
                    <a:solidFill>
                      <a:schemeClr val="tx2"/>
                    </a:solidFill>
                  </a:rPr>
                  <a:t>Ensure medical advice given</a:t>
                </a:r>
              </a:p>
            </p:txBody>
          </p:sp>
          <p:sp>
            <p:nvSpPr>
              <p:cNvPr id="109" name="Rectangle 108">
                <a:extLst>
                  <a:ext uri="{FF2B5EF4-FFF2-40B4-BE49-F238E27FC236}">
                    <a16:creationId xmlns:a16="http://schemas.microsoft.com/office/drawing/2014/main" id="{8B0ADADE-FF74-BC17-50AA-ACF5B0639CD8}"/>
                  </a:ext>
                </a:extLst>
              </p:cNvPr>
              <p:cNvSpPr/>
              <p:nvPr/>
            </p:nvSpPr>
            <p:spPr>
              <a:xfrm>
                <a:off x="311489" y="791155"/>
                <a:ext cx="1805230" cy="444792"/>
              </a:xfrm>
              <a:prstGeom prst="rect">
                <a:avLst/>
              </a:prstGeom>
              <a:solidFill>
                <a:schemeClr val="tx2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00"/>
              </a:p>
            </p:txBody>
          </p:sp>
          <p:grpSp>
            <p:nvGrpSpPr>
              <p:cNvPr id="110" name="Group 109">
                <a:extLst>
                  <a:ext uri="{FF2B5EF4-FFF2-40B4-BE49-F238E27FC236}">
                    <a16:creationId xmlns:a16="http://schemas.microsoft.com/office/drawing/2014/main" id="{7BF18AE3-7E06-E0C7-5E1F-CB034994053A}"/>
                  </a:ext>
                </a:extLst>
              </p:cNvPr>
              <p:cNvGrpSpPr/>
              <p:nvPr/>
            </p:nvGrpSpPr>
            <p:grpSpPr>
              <a:xfrm>
                <a:off x="311494" y="422031"/>
                <a:ext cx="2352662" cy="813917"/>
                <a:chOff x="311494" y="422031"/>
                <a:chExt cx="2515144" cy="813917"/>
              </a:xfrm>
              <a:solidFill>
                <a:schemeClr val="tx2">
                  <a:lumMod val="75000"/>
                  <a:lumOff val="25000"/>
                </a:schemeClr>
              </a:solidFill>
            </p:grpSpPr>
            <p:grpSp>
              <p:nvGrpSpPr>
                <p:cNvPr id="111" name="Group 110">
                  <a:extLst>
                    <a:ext uri="{FF2B5EF4-FFF2-40B4-BE49-F238E27FC236}">
                      <a16:creationId xmlns:a16="http://schemas.microsoft.com/office/drawing/2014/main" id="{071F75A6-9F77-5185-5724-6600A5638F2C}"/>
                    </a:ext>
                  </a:extLst>
                </p:cNvPr>
                <p:cNvGrpSpPr/>
                <p:nvPr/>
              </p:nvGrpSpPr>
              <p:grpSpPr>
                <a:xfrm>
                  <a:off x="311494" y="422031"/>
                  <a:ext cx="2515144" cy="813917"/>
                  <a:chOff x="311493" y="422031"/>
                  <a:chExt cx="2672866" cy="813917"/>
                </a:xfrm>
                <a:grpFill/>
              </p:grpSpPr>
              <p:sp>
                <p:nvSpPr>
                  <p:cNvPr id="115" name="Rounded Rectangle 114">
                    <a:extLst>
                      <a:ext uri="{FF2B5EF4-FFF2-40B4-BE49-F238E27FC236}">
                        <a16:creationId xmlns:a16="http://schemas.microsoft.com/office/drawing/2014/main" id="{4DFC17A3-7298-320B-6226-B57CEBF5C1E9}"/>
                      </a:ext>
                    </a:extLst>
                  </p:cNvPr>
                  <p:cNvSpPr/>
                  <p:nvPr/>
                </p:nvSpPr>
                <p:spPr>
                  <a:xfrm>
                    <a:off x="311493" y="422031"/>
                    <a:ext cx="2672866" cy="813917"/>
                  </a:xfrm>
                  <a:prstGeom prst="roundRect">
                    <a:avLst>
                      <a:gd name="adj" fmla="val 46297"/>
                    </a:avLst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400" dirty="0"/>
                  </a:p>
                </p:txBody>
              </p:sp>
              <p:sp>
                <p:nvSpPr>
                  <p:cNvPr id="114" name="Rectangle 113">
                    <a:extLst>
                      <a:ext uri="{FF2B5EF4-FFF2-40B4-BE49-F238E27FC236}">
                        <a16:creationId xmlns:a16="http://schemas.microsoft.com/office/drawing/2014/main" id="{92D3D707-87D1-53D8-9F80-635B4A1063C9}"/>
                      </a:ext>
                    </a:extLst>
                  </p:cNvPr>
                  <p:cNvSpPr/>
                  <p:nvPr/>
                </p:nvSpPr>
                <p:spPr>
                  <a:xfrm>
                    <a:off x="2362415" y="422031"/>
                    <a:ext cx="621939" cy="813916"/>
                  </a:xfrm>
                  <a:prstGeom prst="rect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400" dirty="0"/>
                  </a:p>
                </p:txBody>
              </p:sp>
            </p:grpSp>
            <p:sp>
              <p:nvSpPr>
                <p:cNvPr id="112" name="TextBox 111">
                  <a:extLst>
                    <a:ext uri="{FF2B5EF4-FFF2-40B4-BE49-F238E27FC236}">
                      <a16:creationId xmlns:a16="http://schemas.microsoft.com/office/drawing/2014/main" id="{EB9C8172-F9FA-BFF1-8D22-5F5D81D8101D}"/>
                    </a:ext>
                  </a:extLst>
                </p:cNvPr>
                <p:cNvSpPr txBox="1"/>
                <p:nvPr/>
              </p:nvSpPr>
              <p:spPr>
                <a:xfrm>
                  <a:off x="311496" y="569626"/>
                  <a:ext cx="2515142" cy="53726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000" dirty="0">
                      <a:solidFill>
                        <a:schemeClr val="bg1"/>
                      </a:solidFill>
                      <a:latin typeface="Bree Serif" panose="02000503040000020004" pitchFamily="2" charset="77"/>
                    </a:rPr>
                    <a:t>7. Dispense</a:t>
                  </a:r>
                </a:p>
              </p:txBody>
            </p:sp>
          </p:grpSp>
        </p:grpSp>
        <p:sp>
          <p:nvSpPr>
            <p:cNvPr id="117" name="TextBox 116">
              <a:extLst>
                <a:ext uri="{FF2B5EF4-FFF2-40B4-BE49-F238E27FC236}">
                  <a16:creationId xmlns:a16="http://schemas.microsoft.com/office/drawing/2014/main" id="{F08F6FF8-619E-21F1-1494-C2E3EB1DA366}"/>
                </a:ext>
              </a:extLst>
            </p:cNvPr>
            <p:cNvSpPr txBox="1"/>
            <p:nvPr/>
          </p:nvSpPr>
          <p:spPr>
            <a:xfrm rot="16200000">
              <a:off x="-1414564" y="2091941"/>
              <a:ext cx="2594079" cy="4854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>
                  <a:solidFill>
                    <a:schemeClr val="tx2"/>
                  </a:solidFill>
                  <a:latin typeface="Bree Serif" panose="02000503040000020004" pitchFamily="2" charset="77"/>
                </a:rPr>
                <a:t>Clinical</a:t>
              </a:r>
            </a:p>
          </p:txBody>
        </p:sp>
      </p:grpSp>
      <p:sp>
        <p:nvSpPr>
          <p:cNvPr id="158" name="TextBox 157">
            <a:extLst>
              <a:ext uri="{FF2B5EF4-FFF2-40B4-BE49-F238E27FC236}">
                <a16:creationId xmlns:a16="http://schemas.microsoft.com/office/drawing/2014/main" id="{1A53AF33-DC65-D326-95CC-CC45EB779810}"/>
              </a:ext>
            </a:extLst>
          </p:cNvPr>
          <p:cNvSpPr txBox="1"/>
          <p:nvPr/>
        </p:nvSpPr>
        <p:spPr>
          <a:xfrm rot="16200000">
            <a:off x="-858579" y="5218575"/>
            <a:ext cx="23599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Bree Serif" panose="02000503040000020004" pitchFamily="2" charset="77"/>
              </a:rPr>
              <a:t>Operational</a:t>
            </a:r>
          </a:p>
        </p:txBody>
      </p:sp>
      <p:grpSp>
        <p:nvGrpSpPr>
          <p:cNvPr id="192" name="Group 191">
            <a:extLst>
              <a:ext uri="{FF2B5EF4-FFF2-40B4-BE49-F238E27FC236}">
                <a16:creationId xmlns:a16="http://schemas.microsoft.com/office/drawing/2014/main" id="{BA124C8D-D204-BC41-B54D-D023190D3A14}"/>
              </a:ext>
            </a:extLst>
          </p:cNvPr>
          <p:cNvGrpSpPr/>
          <p:nvPr/>
        </p:nvGrpSpPr>
        <p:grpSpPr>
          <a:xfrm>
            <a:off x="681828" y="4269416"/>
            <a:ext cx="5877364" cy="2359984"/>
            <a:chOff x="254949" y="4122959"/>
            <a:chExt cx="6172986" cy="2359984"/>
          </a:xfrm>
        </p:grpSpPr>
        <p:grpSp>
          <p:nvGrpSpPr>
            <p:cNvPr id="118" name="Group 117">
              <a:extLst>
                <a:ext uri="{FF2B5EF4-FFF2-40B4-BE49-F238E27FC236}">
                  <a16:creationId xmlns:a16="http://schemas.microsoft.com/office/drawing/2014/main" id="{BD55C0C6-564D-4B3A-D401-DDFCEA68A0B4}"/>
                </a:ext>
              </a:extLst>
            </p:cNvPr>
            <p:cNvGrpSpPr/>
            <p:nvPr/>
          </p:nvGrpSpPr>
          <p:grpSpPr>
            <a:xfrm>
              <a:off x="254949" y="4122959"/>
              <a:ext cx="1759976" cy="2359984"/>
              <a:chOff x="275086" y="422031"/>
              <a:chExt cx="2363278" cy="3168963"/>
            </a:xfrm>
          </p:grpSpPr>
          <p:sp>
            <p:nvSpPr>
              <p:cNvPr id="119" name="Rectangle 118">
                <a:extLst>
                  <a:ext uri="{FF2B5EF4-FFF2-40B4-BE49-F238E27FC236}">
                    <a16:creationId xmlns:a16="http://schemas.microsoft.com/office/drawing/2014/main" id="{501E9935-09FC-A95E-ED76-EF7AE24DCE56}"/>
                  </a:ext>
                </a:extLst>
              </p:cNvPr>
              <p:cNvSpPr/>
              <p:nvPr/>
            </p:nvSpPr>
            <p:spPr>
              <a:xfrm>
                <a:off x="285703" y="1235947"/>
                <a:ext cx="2352659" cy="2355047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144000" tIns="72000" rIns="144000" bIns="72000" rtlCol="0" anchor="t" anchorCtr="0"/>
              <a:lstStyle/>
              <a:p>
                <a:r>
                  <a:rPr lang="en-US" sz="1100" dirty="0">
                    <a:solidFill>
                      <a:schemeClr val="tx2"/>
                    </a:solidFill>
                  </a:rPr>
                  <a:t>Host to accompany clinician to unlock and lock drug cupboard after drug collection</a:t>
                </a:r>
              </a:p>
              <a:p>
                <a:endParaRPr lang="en-US" sz="1100" dirty="0">
                  <a:solidFill>
                    <a:schemeClr val="tx2"/>
                  </a:solidFill>
                </a:endParaRPr>
              </a:p>
              <a:p>
                <a:r>
                  <a:rPr lang="en-GB" sz="1100" dirty="0">
                    <a:solidFill>
                      <a:schemeClr val="tx2"/>
                    </a:solidFill>
                  </a:rPr>
                  <a:t>Host is to keep the keys at all times and remain present during the entire process</a:t>
                </a:r>
              </a:p>
              <a:p>
                <a:endParaRPr lang="en-US" sz="1100" dirty="0">
                  <a:solidFill>
                    <a:schemeClr val="tx2"/>
                  </a:solidFill>
                </a:endParaRPr>
              </a:p>
              <a:p>
                <a:endParaRPr lang="en-US" sz="1100" dirty="0">
                  <a:solidFill>
                    <a:schemeClr val="tx2"/>
                  </a:solidFill>
                </a:endParaRPr>
              </a:p>
              <a:p>
                <a:endParaRPr lang="en-US" sz="1400" dirty="0">
                  <a:solidFill>
                    <a:schemeClr val="tx2"/>
                  </a:solidFill>
                </a:endParaRPr>
              </a:p>
            </p:txBody>
          </p:sp>
          <p:sp>
            <p:nvSpPr>
              <p:cNvPr id="120" name="Rectangle 119">
                <a:extLst>
                  <a:ext uri="{FF2B5EF4-FFF2-40B4-BE49-F238E27FC236}">
                    <a16:creationId xmlns:a16="http://schemas.microsoft.com/office/drawing/2014/main" id="{60494BC3-915D-3A1C-D189-6995EDC9F2EB}"/>
                  </a:ext>
                </a:extLst>
              </p:cNvPr>
              <p:cNvSpPr/>
              <p:nvPr/>
            </p:nvSpPr>
            <p:spPr>
              <a:xfrm>
                <a:off x="275086" y="791155"/>
                <a:ext cx="1805230" cy="444792"/>
              </a:xfrm>
              <a:prstGeom prst="rect">
                <a:avLst/>
              </a:pr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00"/>
              </a:p>
            </p:txBody>
          </p:sp>
          <p:grpSp>
            <p:nvGrpSpPr>
              <p:cNvPr id="121" name="Group 120">
                <a:extLst>
                  <a:ext uri="{FF2B5EF4-FFF2-40B4-BE49-F238E27FC236}">
                    <a16:creationId xmlns:a16="http://schemas.microsoft.com/office/drawing/2014/main" id="{F4816765-E622-0002-11A0-457005CE003F}"/>
                  </a:ext>
                </a:extLst>
              </p:cNvPr>
              <p:cNvGrpSpPr/>
              <p:nvPr/>
            </p:nvGrpSpPr>
            <p:grpSpPr>
              <a:xfrm>
                <a:off x="285702" y="422031"/>
                <a:ext cx="2352662" cy="813916"/>
                <a:chOff x="283922" y="422031"/>
                <a:chExt cx="2515144" cy="813916"/>
              </a:xfrm>
              <a:solidFill>
                <a:schemeClr val="tx2">
                  <a:lumMod val="75000"/>
                  <a:lumOff val="25000"/>
                </a:schemeClr>
              </a:solidFill>
            </p:grpSpPr>
            <p:grpSp>
              <p:nvGrpSpPr>
                <p:cNvPr id="122" name="Group 121">
                  <a:extLst>
                    <a:ext uri="{FF2B5EF4-FFF2-40B4-BE49-F238E27FC236}">
                      <a16:creationId xmlns:a16="http://schemas.microsoft.com/office/drawing/2014/main" id="{4F9D4F7F-A47C-2BA6-1152-01085AAB0D2B}"/>
                    </a:ext>
                  </a:extLst>
                </p:cNvPr>
                <p:cNvGrpSpPr/>
                <p:nvPr/>
              </p:nvGrpSpPr>
              <p:grpSpPr>
                <a:xfrm>
                  <a:off x="283922" y="422031"/>
                  <a:ext cx="2515144" cy="813916"/>
                  <a:chOff x="282192" y="422031"/>
                  <a:chExt cx="2672866" cy="813916"/>
                </a:xfrm>
                <a:grpFill/>
              </p:grpSpPr>
              <p:sp>
                <p:nvSpPr>
                  <p:cNvPr id="126" name="Rounded Rectangle 125">
                    <a:extLst>
                      <a:ext uri="{FF2B5EF4-FFF2-40B4-BE49-F238E27FC236}">
                        <a16:creationId xmlns:a16="http://schemas.microsoft.com/office/drawing/2014/main" id="{39B07577-3637-B66C-7E66-647C354A57AF}"/>
                      </a:ext>
                    </a:extLst>
                  </p:cNvPr>
                  <p:cNvSpPr/>
                  <p:nvPr/>
                </p:nvSpPr>
                <p:spPr>
                  <a:xfrm>
                    <a:off x="282192" y="422031"/>
                    <a:ext cx="2672866" cy="813916"/>
                  </a:xfrm>
                  <a:prstGeom prst="roundRect">
                    <a:avLst>
                      <a:gd name="adj" fmla="val 46297"/>
                    </a:avLst>
                  </a:pr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400" dirty="0"/>
                  </a:p>
                </p:txBody>
              </p:sp>
              <p:sp>
                <p:nvSpPr>
                  <p:cNvPr id="125" name="Rectangle 124">
                    <a:extLst>
                      <a:ext uri="{FF2B5EF4-FFF2-40B4-BE49-F238E27FC236}">
                        <a16:creationId xmlns:a16="http://schemas.microsoft.com/office/drawing/2014/main" id="{689811AE-9CEB-BCAF-F890-85FCB1A25A9C}"/>
                      </a:ext>
                    </a:extLst>
                  </p:cNvPr>
                  <p:cNvSpPr/>
                  <p:nvPr/>
                </p:nvSpPr>
                <p:spPr>
                  <a:xfrm>
                    <a:off x="2333115" y="422031"/>
                    <a:ext cx="621938" cy="813916"/>
                  </a:xfrm>
                  <a:prstGeom prst="rect">
                    <a:avLst/>
                  </a:pr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400" dirty="0"/>
                  </a:p>
                </p:txBody>
              </p:sp>
            </p:grpSp>
            <p:sp>
              <p:nvSpPr>
                <p:cNvPr id="123" name="TextBox 122">
                  <a:extLst>
                    <a:ext uri="{FF2B5EF4-FFF2-40B4-BE49-F238E27FC236}">
                      <a16:creationId xmlns:a16="http://schemas.microsoft.com/office/drawing/2014/main" id="{6146DC89-1F0A-7899-8BC7-459ADC8CA61F}"/>
                    </a:ext>
                  </a:extLst>
                </p:cNvPr>
                <p:cNvSpPr txBox="1"/>
                <p:nvPr/>
              </p:nvSpPr>
              <p:spPr>
                <a:xfrm>
                  <a:off x="283923" y="569626"/>
                  <a:ext cx="2515141" cy="53726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000" dirty="0">
                      <a:solidFill>
                        <a:schemeClr val="bg1"/>
                      </a:solidFill>
                      <a:latin typeface="Bree Serif" panose="02000503040000020004" pitchFamily="2" charset="77"/>
                    </a:rPr>
                    <a:t>2. Collect</a:t>
                  </a:r>
                </a:p>
              </p:txBody>
            </p:sp>
          </p:grpSp>
        </p:grpSp>
        <p:grpSp>
          <p:nvGrpSpPr>
            <p:cNvPr id="159" name="Group 158">
              <a:extLst>
                <a:ext uri="{FF2B5EF4-FFF2-40B4-BE49-F238E27FC236}">
                  <a16:creationId xmlns:a16="http://schemas.microsoft.com/office/drawing/2014/main" id="{CD1595EE-D970-C15D-EA85-185850DA22FE}"/>
                </a:ext>
              </a:extLst>
            </p:cNvPr>
            <p:cNvGrpSpPr/>
            <p:nvPr/>
          </p:nvGrpSpPr>
          <p:grpSpPr>
            <a:xfrm>
              <a:off x="2474165" y="4122959"/>
              <a:ext cx="1752074" cy="2359984"/>
              <a:chOff x="311489" y="422031"/>
              <a:chExt cx="2352667" cy="3168963"/>
            </a:xfrm>
          </p:grpSpPr>
          <p:sp>
            <p:nvSpPr>
              <p:cNvPr id="160" name="Rectangle 159">
                <a:extLst>
                  <a:ext uri="{FF2B5EF4-FFF2-40B4-BE49-F238E27FC236}">
                    <a16:creationId xmlns:a16="http://schemas.microsoft.com/office/drawing/2014/main" id="{07B2C0D1-BC81-7B2B-9D4F-3529ECE417AD}"/>
                  </a:ext>
                </a:extLst>
              </p:cNvPr>
              <p:cNvSpPr/>
              <p:nvPr/>
            </p:nvSpPr>
            <p:spPr>
              <a:xfrm>
                <a:off x="311496" y="1235947"/>
                <a:ext cx="2352657" cy="2355047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144000" tIns="72000" rIns="144000" bIns="72000" rtlCol="0" anchor="t" anchorCtr="0"/>
              <a:lstStyle/>
              <a:p>
                <a:r>
                  <a:rPr lang="en-US" sz="1100" dirty="0">
                    <a:solidFill>
                      <a:schemeClr val="tx2"/>
                    </a:solidFill>
                  </a:rPr>
                  <a:t>Host to sign as witness </a:t>
                </a:r>
                <a:r>
                  <a:rPr lang="en-US" sz="1100" b="1" dirty="0">
                    <a:solidFill>
                      <a:schemeClr val="tx2"/>
                    </a:solidFill>
                  </a:rPr>
                  <a:t>in Controlled Drug Register book </a:t>
                </a:r>
                <a:r>
                  <a:rPr lang="en-US" sz="1100" dirty="0">
                    <a:solidFill>
                      <a:schemeClr val="tx2"/>
                    </a:solidFill>
                  </a:rPr>
                  <a:t>if Controlled Drugs are being dispensed</a:t>
                </a:r>
              </a:p>
            </p:txBody>
          </p:sp>
          <p:sp>
            <p:nvSpPr>
              <p:cNvPr id="161" name="Rectangle 160">
                <a:extLst>
                  <a:ext uri="{FF2B5EF4-FFF2-40B4-BE49-F238E27FC236}">
                    <a16:creationId xmlns:a16="http://schemas.microsoft.com/office/drawing/2014/main" id="{369B7FE1-DC66-1AFB-2A8B-B1ED23635F7A}"/>
                  </a:ext>
                </a:extLst>
              </p:cNvPr>
              <p:cNvSpPr/>
              <p:nvPr/>
            </p:nvSpPr>
            <p:spPr>
              <a:xfrm>
                <a:off x="311489" y="791155"/>
                <a:ext cx="1805230" cy="444792"/>
              </a:xfrm>
              <a:prstGeom prst="rect">
                <a:avLst/>
              </a:pr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00"/>
              </a:p>
            </p:txBody>
          </p:sp>
          <p:grpSp>
            <p:nvGrpSpPr>
              <p:cNvPr id="162" name="Group 161">
                <a:extLst>
                  <a:ext uri="{FF2B5EF4-FFF2-40B4-BE49-F238E27FC236}">
                    <a16:creationId xmlns:a16="http://schemas.microsoft.com/office/drawing/2014/main" id="{304ADEC4-2BEE-F0CB-273A-7E519B39FA5B}"/>
                  </a:ext>
                </a:extLst>
              </p:cNvPr>
              <p:cNvGrpSpPr/>
              <p:nvPr/>
            </p:nvGrpSpPr>
            <p:grpSpPr>
              <a:xfrm>
                <a:off x="311494" y="422031"/>
                <a:ext cx="2352662" cy="813917"/>
                <a:chOff x="311494" y="422031"/>
                <a:chExt cx="2515144" cy="813917"/>
              </a:xfrm>
              <a:solidFill>
                <a:schemeClr val="tx2">
                  <a:lumMod val="75000"/>
                  <a:lumOff val="25000"/>
                </a:schemeClr>
              </a:solidFill>
            </p:grpSpPr>
            <p:grpSp>
              <p:nvGrpSpPr>
                <p:cNvPr id="163" name="Group 162">
                  <a:extLst>
                    <a:ext uri="{FF2B5EF4-FFF2-40B4-BE49-F238E27FC236}">
                      <a16:creationId xmlns:a16="http://schemas.microsoft.com/office/drawing/2014/main" id="{9CDC6DF0-EAC0-D3EA-E7DB-40BC4405850F}"/>
                    </a:ext>
                  </a:extLst>
                </p:cNvPr>
                <p:cNvGrpSpPr/>
                <p:nvPr/>
              </p:nvGrpSpPr>
              <p:grpSpPr>
                <a:xfrm>
                  <a:off x="311494" y="422031"/>
                  <a:ext cx="2515144" cy="813917"/>
                  <a:chOff x="311493" y="422031"/>
                  <a:chExt cx="2672866" cy="813917"/>
                </a:xfrm>
                <a:grpFill/>
              </p:grpSpPr>
              <p:sp>
                <p:nvSpPr>
                  <p:cNvPr id="167" name="Rounded Rectangle 166">
                    <a:extLst>
                      <a:ext uri="{FF2B5EF4-FFF2-40B4-BE49-F238E27FC236}">
                        <a16:creationId xmlns:a16="http://schemas.microsoft.com/office/drawing/2014/main" id="{C53628D5-443C-441D-D50A-24007B339268}"/>
                      </a:ext>
                    </a:extLst>
                  </p:cNvPr>
                  <p:cNvSpPr/>
                  <p:nvPr/>
                </p:nvSpPr>
                <p:spPr>
                  <a:xfrm>
                    <a:off x="311493" y="422031"/>
                    <a:ext cx="2672866" cy="813917"/>
                  </a:xfrm>
                  <a:prstGeom prst="roundRect">
                    <a:avLst>
                      <a:gd name="adj" fmla="val 46297"/>
                    </a:avLst>
                  </a:pr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400" dirty="0"/>
                  </a:p>
                </p:txBody>
              </p:sp>
              <p:sp>
                <p:nvSpPr>
                  <p:cNvPr id="166" name="Rectangle 165">
                    <a:extLst>
                      <a:ext uri="{FF2B5EF4-FFF2-40B4-BE49-F238E27FC236}">
                        <a16:creationId xmlns:a16="http://schemas.microsoft.com/office/drawing/2014/main" id="{ABA5B7E8-68EE-DC2E-2E1C-DA73FFAFFBE1}"/>
                      </a:ext>
                    </a:extLst>
                  </p:cNvPr>
                  <p:cNvSpPr/>
                  <p:nvPr/>
                </p:nvSpPr>
                <p:spPr>
                  <a:xfrm>
                    <a:off x="2362415" y="422031"/>
                    <a:ext cx="621939" cy="813916"/>
                  </a:xfrm>
                  <a:prstGeom prst="rect">
                    <a:avLst/>
                  </a:pr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400" dirty="0"/>
                  </a:p>
                </p:txBody>
              </p:sp>
            </p:grpSp>
            <p:sp>
              <p:nvSpPr>
                <p:cNvPr id="164" name="TextBox 163">
                  <a:extLst>
                    <a:ext uri="{FF2B5EF4-FFF2-40B4-BE49-F238E27FC236}">
                      <a16:creationId xmlns:a16="http://schemas.microsoft.com/office/drawing/2014/main" id="{227DEBDE-1308-F158-B92C-9F56652387A8}"/>
                    </a:ext>
                  </a:extLst>
                </p:cNvPr>
                <p:cNvSpPr txBox="1"/>
                <p:nvPr/>
              </p:nvSpPr>
              <p:spPr>
                <a:xfrm>
                  <a:off x="311496" y="569626"/>
                  <a:ext cx="2515142" cy="53726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000" dirty="0">
                      <a:solidFill>
                        <a:schemeClr val="bg1"/>
                      </a:solidFill>
                      <a:latin typeface="Bree Serif" panose="02000503040000020004" pitchFamily="2" charset="77"/>
                    </a:rPr>
                    <a:t>4. Witness</a:t>
                  </a:r>
                </a:p>
              </p:txBody>
            </p:sp>
          </p:grpSp>
        </p:grpSp>
        <p:grpSp>
          <p:nvGrpSpPr>
            <p:cNvPr id="169" name="Group 168">
              <a:extLst>
                <a:ext uri="{FF2B5EF4-FFF2-40B4-BE49-F238E27FC236}">
                  <a16:creationId xmlns:a16="http://schemas.microsoft.com/office/drawing/2014/main" id="{19B58F9B-42C1-453A-E921-F5576B56170E}"/>
                </a:ext>
              </a:extLst>
            </p:cNvPr>
            <p:cNvGrpSpPr/>
            <p:nvPr/>
          </p:nvGrpSpPr>
          <p:grpSpPr>
            <a:xfrm>
              <a:off x="4675861" y="4122960"/>
              <a:ext cx="1752074" cy="2359983"/>
              <a:chOff x="298593" y="422031"/>
              <a:chExt cx="2352667" cy="3168962"/>
            </a:xfrm>
          </p:grpSpPr>
          <p:sp>
            <p:nvSpPr>
              <p:cNvPr id="170" name="Rectangle 169">
                <a:extLst>
                  <a:ext uri="{FF2B5EF4-FFF2-40B4-BE49-F238E27FC236}">
                    <a16:creationId xmlns:a16="http://schemas.microsoft.com/office/drawing/2014/main" id="{9F20166B-CFAE-C8A8-7459-71EBD3ED153A}"/>
                  </a:ext>
                </a:extLst>
              </p:cNvPr>
              <p:cNvSpPr/>
              <p:nvPr/>
            </p:nvSpPr>
            <p:spPr>
              <a:xfrm>
                <a:off x="298598" y="1235947"/>
                <a:ext cx="2352658" cy="2355046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144000" tIns="72000" rIns="144000" bIns="72000" rtlCol="0" anchor="t" anchorCtr="0"/>
              <a:lstStyle/>
              <a:p>
                <a:r>
                  <a:rPr lang="en-US" sz="1100" dirty="0">
                    <a:solidFill>
                      <a:schemeClr val="tx2"/>
                    </a:solidFill>
                  </a:rPr>
                  <a:t>Ensure that </a:t>
                </a:r>
                <a:r>
                  <a:rPr lang="en-US" sz="1100" b="1" dirty="0">
                    <a:solidFill>
                      <a:schemeClr val="tx2"/>
                    </a:solidFill>
                  </a:rPr>
                  <a:t>all</a:t>
                </a:r>
                <a:r>
                  <a:rPr lang="en-US" sz="1100" dirty="0">
                    <a:solidFill>
                      <a:schemeClr val="tx2"/>
                    </a:solidFill>
                  </a:rPr>
                  <a:t> medication is recorded in the  </a:t>
                </a:r>
                <a:r>
                  <a:rPr lang="en-US" sz="1100" b="1" dirty="0">
                    <a:solidFill>
                      <a:schemeClr val="tx2"/>
                    </a:solidFill>
                  </a:rPr>
                  <a:t>‘Medication Issued from Stock’ </a:t>
                </a:r>
                <a:r>
                  <a:rPr lang="en-US" sz="1100" dirty="0">
                    <a:solidFill>
                      <a:schemeClr val="tx2"/>
                    </a:solidFill>
                  </a:rPr>
                  <a:t>form by the clinician </a:t>
                </a:r>
              </a:p>
            </p:txBody>
          </p:sp>
          <p:sp>
            <p:nvSpPr>
              <p:cNvPr id="171" name="Rectangle 170">
                <a:extLst>
                  <a:ext uri="{FF2B5EF4-FFF2-40B4-BE49-F238E27FC236}">
                    <a16:creationId xmlns:a16="http://schemas.microsoft.com/office/drawing/2014/main" id="{D83C72F0-0B6F-4DF4-C471-7552825250F0}"/>
                  </a:ext>
                </a:extLst>
              </p:cNvPr>
              <p:cNvSpPr/>
              <p:nvPr/>
            </p:nvSpPr>
            <p:spPr>
              <a:xfrm>
                <a:off x="298593" y="791155"/>
                <a:ext cx="1805229" cy="444793"/>
              </a:xfrm>
              <a:prstGeom prst="rect">
                <a:avLst/>
              </a:pr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00"/>
              </a:p>
            </p:txBody>
          </p:sp>
          <p:grpSp>
            <p:nvGrpSpPr>
              <p:cNvPr id="172" name="Group 171">
                <a:extLst>
                  <a:ext uri="{FF2B5EF4-FFF2-40B4-BE49-F238E27FC236}">
                    <a16:creationId xmlns:a16="http://schemas.microsoft.com/office/drawing/2014/main" id="{E39F3891-876D-FC41-51CB-2F6538A37258}"/>
                  </a:ext>
                </a:extLst>
              </p:cNvPr>
              <p:cNvGrpSpPr/>
              <p:nvPr/>
            </p:nvGrpSpPr>
            <p:grpSpPr>
              <a:xfrm>
                <a:off x="298597" y="422031"/>
                <a:ext cx="2352663" cy="813916"/>
                <a:chOff x="297708" y="422031"/>
                <a:chExt cx="2515146" cy="813916"/>
              </a:xfrm>
              <a:solidFill>
                <a:schemeClr val="tx2">
                  <a:lumMod val="75000"/>
                  <a:lumOff val="25000"/>
                </a:schemeClr>
              </a:solidFill>
            </p:grpSpPr>
            <p:grpSp>
              <p:nvGrpSpPr>
                <p:cNvPr id="173" name="Group 172">
                  <a:extLst>
                    <a:ext uri="{FF2B5EF4-FFF2-40B4-BE49-F238E27FC236}">
                      <a16:creationId xmlns:a16="http://schemas.microsoft.com/office/drawing/2014/main" id="{09945D53-7C4E-02CD-647E-312B32F426B6}"/>
                    </a:ext>
                  </a:extLst>
                </p:cNvPr>
                <p:cNvGrpSpPr/>
                <p:nvPr/>
              </p:nvGrpSpPr>
              <p:grpSpPr>
                <a:xfrm>
                  <a:off x="297708" y="422031"/>
                  <a:ext cx="2515146" cy="813916"/>
                  <a:chOff x="296842" y="422031"/>
                  <a:chExt cx="2672868" cy="813916"/>
                </a:xfrm>
                <a:grpFill/>
              </p:grpSpPr>
              <p:sp>
                <p:nvSpPr>
                  <p:cNvPr id="177" name="Rounded Rectangle 176">
                    <a:extLst>
                      <a:ext uri="{FF2B5EF4-FFF2-40B4-BE49-F238E27FC236}">
                        <a16:creationId xmlns:a16="http://schemas.microsoft.com/office/drawing/2014/main" id="{B559EB4E-4FD4-CF9F-D0FB-5E60E5C441D9}"/>
                      </a:ext>
                    </a:extLst>
                  </p:cNvPr>
                  <p:cNvSpPr/>
                  <p:nvPr/>
                </p:nvSpPr>
                <p:spPr>
                  <a:xfrm>
                    <a:off x="296842" y="422031"/>
                    <a:ext cx="2672868" cy="813916"/>
                  </a:xfrm>
                  <a:prstGeom prst="roundRect">
                    <a:avLst>
                      <a:gd name="adj" fmla="val 46297"/>
                    </a:avLst>
                  </a:pr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400" dirty="0"/>
                  </a:p>
                </p:txBody>
              </p:sp>
              <p:sp>
                <p:nvSpPr>
                  <p:cNvPr id="176" name="Rectangle 175">
                    <a:extLst>
                      <a:ext uri="{FF2B5EF4-FFF2-40B4-BE49-F238E27FC236}">
                        <a16:creationId xmlns:a16="http://schemas.microsoft.com/office/drawing/2014/main" id="{0F31397B-FB40-34A7-892D-EC638694F332}"/>
                      </a:ext>
                    </a:extLst>
                  </p:cNvPr>
                  <p:cNvSpPr/>
                  <p:nvPr/>
                </p:nvSpPr>
                <p:spPr>
                  <a:xfrm>
                    <a:off x="2347765" y="422031"/>
                    <a:ext cx="621940" cy="813916"/>
                  </a:xfrm>
                  <a:prstGeom prst="rect">
                    <a:avLst/>
                  </a:pr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400" dirty="0"/>
                  </a:p>
                </p:txBody>
              </p:sp>
            </p:grpSp>
            <p:sp>
              <p:nvSpPr>
                <p:cNvPr id="174" name="TextBox 173">
                  <a:extLst>
                    <a:ext uri="{FF2B5EF4-FFF2-40B4-BE49-F238E27FC236}">
                      <a16:creationId xmlns:a16="http://schemas.microsoft.com/office/drawing/2014/main" id="{C1E4592D-B075-98F0-566C-618295EA5480}"/>
                    </a:ext>
                  </a:extLst>
                </p:cNvPr>
                <p:cNvSpPr txBox="1"/>
                <p:nvPr/>
              </p:nvSpPr>
              <p:spPr>
                <a:xfrm>
                  <a:off x="297709" y="569626"/>
                  <a:ext cx="2515141" cy="53726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000" dirty="0">
                      <a:solidFill>
                        <a:schemeClr val="bg1"/>
                      </a:solidFill>
                      <a:latin typeface="Bree Serif" panose="02000503040000020004" pitchFamily="2" charset="77"/>
                    </a:rPr>
                    <a:t>6. Record</a:t>
                  </a:r>
                </a:p>
              </p:txBody>
            </p:sp>
          </p:grpSp>
        </p:grp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736E24EE-F3BB-8E62-61B9-67157BC4ABD6}"/>
              </a:ext>
            </a:extLst>
          </p:cNvPr>
          <p:cNvSpPr txBox="1"/>
          <p:nvPr/>
        </p:nvSpPr>
        <p:spPr>
          <a:xfrm>
            <a:off x="461765" y="6065"/>
            <a:ext cx="8088880" cy="378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07000"/>
              </a:lnSpc>
              <a:spcBef>
                <a:spcPts val="800"/>
              </a:spcBef>
              <a:spcAft>
                <a:spcPts val="400"/>
              </a:spcAft>
            </a:pPr>
            <a:r>
              <a:rPr lang="en-GB" sz="1800" b="1" kern="100" dirty="0">
                <a:solidFill>
                  <a:srgbClr val="0F4761"/>
                </a:solidFill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SOP - Prescribing and </a:t>
            </a:r>
            <a:r>
              <a:rPr lang="en-GB" b="1" kern="100" dirty="0">
                <a:solidFill>
                  <a:srgbClr val="0F4761"/>
                </a:solidFill>
                <a:latin typeface="Aptos Display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Dispensing Medication</a:t>
            </a:r>
            <a:r>
              <a:rPr lang="en-GB" sz="1800" b="1" kern="100" dirty="0">
                <a:solidFill>
                  <a:srgbClr val="0F4761"/>
                </a:solidFill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from IUC Treatment Centre Stock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59975FD-5C55-EE09-0A47-AFB1ADDC19A5}"/>
              </a:ext>
            </a:extLst>
          </p:cNvPr>
          <p:cNvSpPr txBox="1"/>
          <p:nvPr/>
        </p:nvSpPr>
        <p:spPr>
          <a:xfrm>
            <a:off x="210312" y="311713"/>
            <a:ext cx="87142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Medication should only be dispensed from stock in exceptional circumstances, if a chemist is closed and is needed for immediate treatment</a:t>
            </a:r>
            <a:endParaRPr lang="en-GB" sz="1200" dirty="0"/>
          </a:p>
        </p:txBody>
      </p:sp>
      <p:cxnSp>
        <p:nvCxnSpPr>
          <p:cNvPr id="6" name="Connector: Elbow 5">
            <a:extLst>
              <a:ext uri="{FF2B5EF4-FFF2-40B4-BE49-F238E27FC236}">
                <a16:creationId xmlns:a16="http://schemas.microsoft.com/office/drawing/2014/main" id="{9C82F7E0-D4A0-19BF-DC91-6456C44A775C}"/>
              </a:ext>
            </a:extLst>
          </p:cNvPr>
          <p:cNvCxnSpPr>
            <a:cxnSpLocks/>
            <a:stCxn id="119" idx="3"/>
            <a:endCxn id="88" idx="1"/>
          </p:cNvCxnSpPr>
          <p:nvPr/>
        </p:nvCxnSpPr>
        <p:spPr>
          <a:xfrm flipV="1">
            <a:off x="2357518" y="2792608"/>
            <a:ext cx="436992" cy="2959869"/>
          </a:xfrm>
          <a:prstGeom prst="bentConnector3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Connector: Elbow 7">
            <a:extLst>
              <a:ext uri="{FF2B5EF4-FFF2-40B4-BE49-F238E27FC236}">
                <a16:creationId xmlns:a16="http://schemas.microsoft.com/office/drawing/2014/main" id="{D6632B8E-8A82-ADFD-4F2D-27E88BBE42E5}"/>
              </a:ext>
            </a:extLst>
          </p:cNvPr>
          <p:cNvCxnSpPr>
            <a:cxnSpLocks/>
            <a:stCxn id="51" idx="2"/>
            <a:endCxn id="126" idx="0"/>
          </p:cNvCxnSpPr>
          <p:nvPr/>
        </p:nvCxnSpPr>
        <p:spPr>
          <a:xfrm rot="5400000">
            <a:off x="1410374" y="4153624"/>
            <a:ext cx="228856" cy="2729"/>
          </a:xfrm>
          <a:prstGeom prst="bentConnector3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Connector: Elbow 11">
            <a:extLst>
              <a:ext uri="{FF2B5EF4-FFF2-40B4-BE49-F238E27FC236}">
                <a16:creationId xmlns:a16="http://schemas.microsoft.com/office/drawing/2014/main" id="{6BDBE6C0-EEAF-9963-E45D-7CD5AAD92F2F}"/>
              </a:ext>
            </a:extLst>
          </p:cNvPr>
          <p:cNvCxnSpPr>
            <a:stCxn id="88" idx="2"/>
            <a:endCxn id="167" idx="0"/>
          </p:cNvCxnSpPr>
          <p:nvPr/>
        </p:nvCxnSpPr>
        <p:spPr>
          <a:xfrm rot="16200000" flipH="1">
            <a:off x="3513784" y="4154348"/>
            <a:ext cx="228858" cy="1277"/>
          </a:xfrm>
          <a:prstGeom prst="bentConnector3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Connector: Elbow 13">
            <a:extLst>
              <a:ext uri="{FF2B5EF4-FFF2-40B4-BE49-F238E27FC236}">
                <a16:creationId xmlns:a16="http://schemas.microsoft.com/office/drawing/2014/main" id="{0FCEAB20-FE30-D781-1EFE-313559B7EDCF}"/>
              </a:ext>
            </a:extLst>
          </p:cNvPr>
          <p:cNvCxnSpPr>
            <a:stCxn id="98" idx="2"/>
            <a:endCxn id="177" idx="0"/>
          </p:cNvCxnSpPr>
          <p:nvPr/>
        </p:nvCxnSpPr>
        <p:spPr>
          <a:xfrm rot="16200000" flipH="1">
            <a:off x="5608773" y="4153080"/>
            <a:ext cx="228860" cy="3814"/>
          </a:xfrm>
          <a:prstGeom prst="bentConnector3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Connector: Elbow 15">
            <a:extLst>
              <a:ext uri="{FF2B5EF4-FFF2-40B4-BE49-F238E27FC236}">
                <a16:creationId xmlns:a16="http://schemas.microsoft.com/office/drawing/2014/main" id="{1854CDC3-B827-EBFF-7ED2-5F3F54FB7E38}"/>
              </a:ext>
            </a:extLst>
          </p:cNvPr>
          <p:cNvCxnSpPr>
            <a:cxnSpLocks/>
            <a:stCxn id="170" idx="3"/>
            <a:endCxn id="108" idx="1"/>
          </p:cNvCxnSpPr>
          <p:nvPr/>
        </p:nvCxnSpPr>
        <p:spPr>
          <a:xfrm flipV="1">
            <a:off x="6559190" y="2975542"/>
            <a:ext cx="442163" cy="2776936"/>
          </a:xfrm>
          <a:prstGeom prst="bentConnector3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Connector: Elbow 20">
            <a:extLst>
              <a:ext uri="{FF2B5EF4-FFF2-40B4-BE49-F238E27FC236}">
                <a16:creationId xmlns:a16="http://schemas.microsoft.com/office/drawing/2014/main" id="{4C13745E-4C3E-8A7D-42E8-671489DF1DCD}"/>
              </a:ext>
            </a:extLst>
          </p:cNvPr>
          <p:cNvCxnSpPr>
            <a:stCxn id="160" idx="3"/>
            <a:endCxn id="98" idx="1"/>
          </p:cNvCxnSpPr>
          <p:nvPr/>
        </p:nvCxnSpPr>
        <p:spPr>
          <a:xfrm flipV="1">
            <a:off x="4462932" y="2806154"/>
            <a:ext cx="425298" cy="2946323"/>
          </a:xfrm>
          <a:prstGeom prst="bentConnector3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291023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1" name="Group 190">
            <a:extLst>
              <a:ext uri="{FF2B5EF4-FFF2-40B4-BE49-F238E27FC236}">
                <a16:creationId xmlns:a16="http://schemas.microsoft.com/office/drawing/2014/main" id="{929D0E10-D530-24F5-7019-5997829E43D5}"/>
              </a:ext>
            </a:extLst>
          </p:cNvPr>
          <p:cNvGrpSpPr/>
          <p:nvPr/>
        </p:nvGrpSpPr>
        <p:grpSpPr>
          <a:xfrm>
            <a:off x="51510" y="965611"/>
            <a:ext cx="8615977" cy="4926775"/>
            <a:chOff x="-400717" y="778894"/>
            <a:chExt cx="9060368" cy="4926775"/>
          </a:xfrm>
        </p:grpSpPr>
        <p:grpSp>
          <p:nvGrpSpPr>
            <p:cNvPr id="86" name="Group 85">
              <a:extLst>
                <a:ext uri="{FF2B5EF4-FFF2-40B4-BE49-F238E27FC236}">
                  <a16:creationId xmlns:a16="http://schemas.microsoft.com/office/drawing/2014/main" id="{EEE705E3-1604-2F37-338E-4C48018B60AE}"/>
                </a:ext>
              </a:extLst>
            </p:cNvPr>
            <p:cNvGrpSpPr/>
            <p:nvPr/>
          </p:nvGrpSpPr>
          <p:grpSpPr>
            <a:xfrm>
              <a:off x="273965" y="778896"/>
              <a:ext cx="1760169" cy="2981701"/>
              <a:chOff x="300619" y="422031"/>
              <a:chExt cx="2363537" cy="4003799"/>
            </a:xfrm>
          </p:grpSpPr>
          <p:sp>
            <p:nvSpPr>
              <p:cNvPr id="51" name="Rectangle 50">
                <a:extLst>
                  <a:ext uri="{FF2B5EF4-FFF2-40B4-BE49-F238E27FC236}">
                    <a16:creationId xmlns:a16="http://schemas.microsoft.com/office/drawing/2014/main" id="{0BB19F9A-48D5-07C8-8025-06EA24674306}"/>
                  </a:ext>
                </a:extLst>
              </p:cNvPr>
              <p:cNvSpPr/>
              <p:nvPr/>
            </p:nvSpPr>
            <p:spPr>
              <a:xfrm>
                <a:off x="300619" y="1235945"/>
                <a:ext cx="2352657" cy="3189885"/>
              </a:xfrm>
              <a:prstGeom prst="rect">
                <a:avLst/>
              </a:prstGeom>
              <a:solidFill>
                <a:srgbClr val="D2E3F3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144000" tIns="72000" rIns="144000" bIns="72000" rtlCol="0" anchor="t" anchorCtr="0"/>
              <a:lstStyle/>
              <a:p>
                <a:pPr lvl="0"/>
                <a:r>
                  <a:rPr lang="en-GB" sz="1100" dirty="0">
                    <a:solidFill>
                      <a:schemeClr val="tx2"/>
                    </a:solidFill>
                  </a:rPr>
                  <a:t>Remote prescribing clinician enter the medication details into </a:t>
                </a:r>
                <a:r>
                  <a:rPr lang="en-GB" sz="1100" dirty="0" err="1">
                    <a:solidFill>
                      <a:schemeClr val="tx2"/>
                    </a:solidFill>
                  </a:rPr>
                  <a:t>Adastra</a:t>
                </a:r>
                <a:r>
                  <a:rPr lang="en-GB" sz="1100" dirty="0">
                    <a:solidFill>
                      <a:schemeClr val="tx2"/>
                    </a:solidFill>
                  </a:rPr>
                  <a:t> as a prescription (not as free text). This should be </a:t>
                </a:r>
                <a:r>
                  <a:rPr lang="en-GB" sz="1100" b="1" dirty="0">
                    <a:solidFill>
                      <a:schemeClr val="tx2"/>
                    </a:solidFill>
                  </a:rPr>
                  <a:t>saved for later </a:t>
                </a:r>
                <a:r>
                  <a:rPr lang="en-GB" sz="1100" dirty="0">
                    <a:solidFill>
                      <a:schemeClr val="tx2"/>
                    </a:solidFill>
                  </a:rPr>
                  <a:t>retrieval instead of sending it through the Electronic Prescription Service (EPS)</a:t>
                </a:r>
              </a:p>
            </p:txBody>
          </p:sp>
          <p:sp>
            <p:nvSpPr>
              <p:cNvPr id="52" name="Rectangle 51">
                <a:extLst>
                  <a:ext uri="{FF2B5EF4-FFF2-40B4-BE49-F238E27FC236}">
                    <a16:creationId xmlns:a16="http://schemas.microsoft.com/office/drawing/2014/main" id="{4DE58263-72F1-42C7-B8D1-548818830700}"/>
                  </a:ext>
                </a:extLst>
              </p:cNvPr>
              <p:cNvSpPr/>
              <p:nvPr/>
            </p:nvSpPr>
            <p:spPr>
              <a:xfrm>
                <a:off x="311489" y="791155"/>
                <a:ext cx="1805230" cy="444792"/>
              </a:xfrm>
              <a:prstGeom prst="rect">
                <a:avLst/>
              </a:prstGeom>
              <a:solidFill>
                <a:schemeClr val="tx2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00"/>
              </a:p>
            </p:txBody>
          </p:sp>
          <p:grpSp>
            <p:nvGrpSpPr>
              <p:cNvPr id="29" name="Group 28">
                <a:extLst>
                  <a:ext uri="{FF2B5EF4-FFF2-40B4-BE49-F238E27FC236}">
                    <a16:creationId xmlns:a16="http://schemas.microsoft.com/office/drawing/2014/main" id="{6EF55438-BF08-9156-D6DC-5342C4141681}"/>
                  </a:ext>
                </a:extLst>
              </p:cNvPr>
              <p:cNvGrpSpPr/>
              <p:nvPr/>
            </p:nvGrpSpPr>
            <p:grpSpPr>
              <a:xfrm>
                <a:off x="311494" y="422031"/>
                <a:ext cx="2352662" cy="813917"/>
                <a:chOff x="311494" y="422031"/>
                <a:chExt cx="2515144" cy="813917"/>
              </a:xfrm>
              <a:solidFill>
                <a:schemeClr val="tx2">
                  <a:lumMod val="75000"/>
                  <a:lumOff val="25000"/>
                </a:schemeClr>
              </a:solidFill>
            </p:grpSpPr>
            <p:grpSp>
              <p:nvGrpSpPr>
                <p:cNvPr id="11" name="Group 10">
                  <a:extLst>
                    <a:ext uri="{FF2B5EF4-FFF2-40B4-BE49-F238E27FC236}">
                      <a16:creationId xmlns:a16="http://schemas.microsoft.com/office/drawing/2014/main" id="{4C614A07-7F52-84BE-262B-303AB6E6005F}"/>
                    </a:ext>
                  </a:extLst>
                </p:cNvPr>
                <p:cNvGrpSpPr/>
                <p:nvPr/>
              </p:nvGrpSpPr>
              <p:grpSpPr>
                <a:xfrm>
                  <a:off x="311494" y="422031"/>
                  <a:ext cx="2515144" cy="813917"/>
                  <a:chOff x="311493" y="422031"/>
                  <a:chExt cx="2672866" cy="813917"/>
                </a:xfrm>
                <a:grpFill/>
              </p:grpSpPr>
              <p:sp>
                <p:nvSpPr>
                  <p:cNvPr id="4" name="Rounded Rectangle 3">
                    <a:extLst>
                      <a:ext uri="{FF2B5EF4-FFF2-40B4-BE49-F238E27FC236}">
                        <a16:creationId xmlns:a16="http://schemas.microsoft.com/office/drawing/2014/main" id="{1BB84713-F9A4-CA81-996C-EAFE3E960E63}"/>
                      </a:ext>
                    </a:extLst>
                  </p:cNvPr>
                  <p:cNvSpPr/>
                  <p:nvPr/>
                </p:nvSpPr>
                <p:spPr>
                  <a:xfrm>
                    <a:off x="311493" y="422031"/>
                    <a:ext cx="2672866" cy="813917"/>
                  </a:xfrm>
                  <a:prstGeom prst="roundRect">
                    <a:avLst>
                      <a:gd name="adj" fmla="val 46297"/>
                    </a:avLst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400" dirty="0"/>
                  </a:p>
                </p:txBody>
              </p:sp>
              <p:sp>
                <p:nvSpPr>
                  <p:cNvPr id="10" name="Rectangle 9">
                    <a:extLst>
                      <a:ext uri="{FF2B5EF4-FFF2-40B4-BE49-F238E27FC236}">
                        <a16:creationId xmlns:a16="http://schemas.microsoft.com/office/drawing/2014/main" id="{5130724C-1F19-8AF5-A1F3-83FB186876CB}"/>
                      </a:ext>
                    </a:extLst>
                  </p:cNvPr>
                  <p:cNvSpPr/>
                  <p:nvPr/>
                </p:nvSpPr>
                <p:spPr>
                  <a:xfrm>
                    <a:off x="2362415" y="422031"/>
                    <a:ext cx="621939" cy="813916"/>
                  </a:xfrm>
                  <a:prstGeom prst="rect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400" dirty="0"/>
                  </a:p>
                </p:txBody>
              </p:sp>
            </p:grpSp>
            <p:sp>
              <p:nvSpPr>
                <p:cNvPr id="28" name="TextBox 27">
                  <a:extLst>
                    <a:ext uri="{FF2B5EF4-FFF2-40B4-BE49-F238E27FC236}">
                      <a16:creationId xmlns:a16="http://schemas.microsoft.com/office/drawing/2014/main" id="{E485DDC7-2755-0C13-E658-EA4D3269041D}"/>
                    </a:ext>
                  </a:extLst>
                </p:cNvPr>
                <p:cNvSpPr txBox="1"/>
                <p:nvPr/>
              </p:nvSpPr>
              <p:spPr>
                <a:xfrm>
                  <a:off x="311496" y="569626"/>
                  <a:ext cx="2515142" cy="53726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000" dirty="0">
                      <a:solidFill>
                        <a:schemeClr val="bg1"/>
                      </a:solidFill>
                      <a:latin typeface="Bree Serif" panose="02000503040000020004" pitchFamily="2" charset="77"/>
                    </a:rPr>
                    <a:t>1. Prescribe</a:t>
                  </a:r>
                </a:p>
              </p:txBody>
            </p:sp>
          </p:grpSp>
        </p:grpSp>
        <p:grpSp>
          <p:nvGrpSpPr>
            <p:cNvPr id="87" name="Group 86">
              <a:extLst>
                <a:ext uri="{FF2B5EF4-FFF2-40B4-BE49-F238E27FC236}">
                  <a16:creationId xmlns:a16="http://schemas.microsoft.com/office/drawing/2014/main" id="{1844EA91-26EB-58FC-E0FD-29D7CA1253C6}"/>
                </a:ext>
              </a:extLst>
            </p:cNvPr>
            <p:cNvGrpSpPr/>
            <p:nvPr/>
          </p:nvGrpSpPr>
          <p:grpSpPr>
            <a:xfrm>
              <a:off x="2461211" y="778896"/>
              <a:ext cx="1765025" cy="2981701"/>
              <a:chOff x="294096" y="422031"/>
              <a:chExt cx="2370060" cy="4003800"/>
            </a:xfrm>
          </p:grpSpPr>
          <p:sp>
            <p:nvSpPr>
              <p:cNvPr id="88" name="Rectangle 87">
                <a:extLst>
                  <a:ext uri="{FF2B5EF4-FFF2-40B4-BE49-F238E27FC236}">
                    <a16:creationId xmlns:a16="http://schemas.microsoft.com/office/drawing/2014/main" id="{CB2C3201-823C-3D60-D005-018A95AA3A0C}"/>
                  </a:ext>
                </a:extLst>
              </p:cNvPr>
              <p:cNvSpPr/>
              <p:nvPr/>
            </p:nvSpPr>
            <p:spPr>
              <a:xfrm>
                <a:off x="294102" y="1235943"/>
                <a:ext cx="2355529" cy="3189888"/>
              </a:xfrm>
              <a:prstGeom prst="rect">
                <a:avLst/>
              </a:prstGeom>
              <a:solidFill>
                <a:srgbClr val="D2E3F3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144000" tIns="72000" rIns="144000" bIns="72000" rtlCol="0" anchor="t" anchorCtr="0"/>
              <a:lstStyle/>
              <a:p>
                <a:pPr lvl="0"/>
                <a:r>
                  <a:rPr lang="en-GB" sz="1100" dirty="0">
                    <a:solidFill>
                      <a:schemeClr val="tx2"/>
                    </a:solidFill>
                  </a:rPr>
                  <a:t>Treatment Centre prescribing clinician checks prescription.</a:t>
                </a:r>
              </a:p>
              <a:p>
                <a:pPr lvl="0"/>
                <a:endParaRPr lang="en-GB" sz="1100" dirty="0">
                  <a:solidFill>
                    <a:schemeClr val="tx2"/>
                  </a:solidFill>
                </a:endParaRPr>
              </a:p>
              <a:p>
                <a:pPr lvl="0"/>
                <a:r>
                  <a:rPr lang="en-GB" sz="1100" dirty="0">
                    <a:solidFill>
                      <a:schemeClr val="tx2"/>
                    </a:solidFill>
                  </a:rPr>
                  <a:t>This should be ‘saved for later’ instead of sending it through the Electronic Prescription Service (EPS).</a:t>
                </a:r>
              </a:p>
              <a:p>
                <a:pPr lvl="0"/>
                <a:endParaRPr lang="en-GB" sz="1100" dirty="0">
                  <a:solidFill>
                    <a:schemeClr val="tx2"/>
                  </a:solidFill>
                </a:endParaRPr>
              </a:p>
            </p:txBody>
          </p:sp>
          <p:sp>
            <p:nvSpPr>
              <p:cNvPr id="89" name="Rectangle 88">
                <a:extLst>
                  <a:ext uri="{FF2B5EF4-FFF2-40B4-BE49-F238E27FC236}">
                    <a16:creationId xmlns:a16="http://schemas.microsoft.com/office/drawing/2014/main" id="{8992506D-0C0F-9FA1-112F-02BB17954D1A}"/>
                  </a:ext>
                </a:extLst>
              </p:cNvPr>
              <p:cNvSpPr/>
              <p:nvPr/>
            </p:nvSpPr>
            <p:spPr>
              <a:xfrm>
                <a:off x="294096" y="791155"/>
                <a:ext cx="1822623" cy="444791"/>
              </a:xfrm>
              <a:prstGeom prst="rect">
                <a:avLst/>
              </a:prstGeom>
              <a:solidFill>
                <a:schemeClr val="tx2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00"/>
              </a:p>
            </p:txBody>
          </p:sp>
          <p:grpSp>
            <p:nvGrpSpPr>
              <p:cNvPr id="90" name="Group 89">
                <a:extLst>
                  <a:ext uri="{FF2B5EF4-FFF2-40B4-BE49-F238E27FC236}">
                    <a16:creationId xmlns:a16="http://schemas.microsoft.com/office/drawing/2014/main" id="{BFF5214F-D7FB-034E-CB7A-FAA1A7A38121}"/>
                  </a:ext>
                </a:extLst>
              </p:cNvPr>
              <p:cNvGrpSpPr/>
              <p:nvPr/>
            </p:nvGrpSpPr>
            <p:grpSpPr>
              <a:xfrm>
                <a:off x="294100" y="422031"/>
                <a:ext cx="2370056" cy="813917"/>
                <a:chOff x="292899" y="422031"/>
                <a:chExt cx="2533739" cy="813917"/>
              </a:xfrm>
              <a:solidFill>
                <a:schemeClr val="tx2">
                  <a:lumMod val="75000"/>
                  <a:lumOff val="25000"/>
                </a:schemeClr>
              </a:solidFill>
            </p:grpSpPr>
            <p:grpSp>
              <p:nvGrpSpPr>
                <p:cNvPr id="91" name="Group 90">
                  <a:extLst>
                    <a:ext uri="{FF2B5EF4-FFF2-40B4-BE49-F238E27FC236}">
                      <a16:creationId xmlns:a16="http://schemas.microsoft.com/office/drawing/2014/main" id="{7CD8869F-D653-2C96-EBF7-EF2F087C2BAE}"/>
                    </a:ext>
                  </a:extLst>
                </p:cNvPr>
                <p:cNvGrpSpPr/>
                <p:nvPr/>
              </p:nvGrpSpPr>
              <p:grpSpPr>
                <a:xfrm>
                  <a:off x="292899" y="422031"/>
                  <a:ext cx="2533739" cy="813917"/>
                  <a:chOff x="291732" y="422031"/>
                  <a:chExt cx="2692627" cy="813917"/>
                </a:xfrm>
                <a:grpFill/>
              </p:grpSpPr>
              <p:sp>
                <p:nvSpPr>
                  <p:cNvPr id="95" name="Rounded Rectangle 94">
                    <a:extLst>
                      <a:ext uri="{FF2B5EF4-FFF2-40B4-BE49-F238E27FC236}">
                        <a16:creationId xmlns:a16="http://schemas.microsoft.com/office/drawing/2014/main" id="{BDF9C85F-82CD-D6B7-EB3D-56407201E2BA}"/>
                      </a:ext>
                    </a:extLst>
                  </p:cNvPr>
                  <p:cNvSpPr/>
                  <p:nvPr/>
                </p:nvSpPr>
                <p:spPr>
                  <a:xfrm>
                    <a:off x="291732" y="422031"/>
                    <a:ext cx="2692627" cy="813917"/>
                  </a:xfrm>
                  <a:prstGeom prst="roundRect">
                    <a:avLst>
                      <a:gd name="adj" fmla="val 46297"/>
                    </a:avLst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400" dirty="0"/>
                  </a:p>
                </p:txBody>
              </p:sp>
              <p:sp>
                <p:nvSpPr>
                  <p:cNvPr id="94" name="Rectangle 93">
                    <a:extLst>
                      <a:ext uri="{FF2B5EF4-FFF2-40B4-BE49-F238E27FC236}">
                        <a16:creationId xmlns:a16="http://schemas.microsoft.com/office/drawing/2014/main" id="{8EA310F1-759D-9F5A-EB56-DB5C2A8C72DD}"/>
                      </a:ext>
                    </a:extLst>
                  </p:cNvPr>
                  <p:cNvSpPr/>
                  <p:nvPr/>
                </p:nvSpPr>
                <p:spPr>
                  <a:xfrm>
                    <a:off x="2362415" y="422031"/>
                    <a:ext cx="621939" cy="813916"/>
                  </a:xfrm>
                  <a:prstGeom prst="rect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400" dirty="0"/>
                  </a:p>
                </p:txBody>
              </p:sp>
            </p:grpSp>
            <p:sp>
              <p:nvSpPr>
                <p:cNvPr id="92" name="TextBox 91">
                  <a:extLst>
                    <a:ext uri="{FF2B5EF4-FFF2-40B4-BE49-F238E27FC236}">
                      <a16:creationId xmlns:a16="http://schemas.microsoft.com/office/drawing/2014/main" id="{7965A675-DDFB-D714-B10C-B43B318C7BF8}"/>
                    </a:ext>
                  </a:extLst>
                </p:cNvPr>
                <p:cNvSpPr txBox="1"/>
                <p:nvPr/>
              </p:nvSpPr>
              <p:spPr>
                <a:xfrm>
                  <a:off x="308431" y="569627"/>
                  <a:ext cx="2502680" cy="53726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000" dirty="0">
                      <a:solidFill>
                        <a:schemeClr val="bg1"/>
                      </a:solidFill>
                      <a:latin typeface="Bree Serif" panose="02000503040000020004" pitchFamily="2" charset="77"/>
                    </a:rPr>
                    <a:t>2. Check</a:t>
                  </a:r>
                </a:p>
              </p:txBody>
            </p:sp>
          </p:grpSp>
        </p:grpSp>
        <p:grpSp>
          <p:nvGrpSpPr>
            <p:cNvPr id="97" name="Group 96">
              <a:extLst>
                <a:ext uri="{FF2B5EF4-FFF2-40B4-BE49-F238E27FC236}">
                  <a16:creationId xmlns:a16="http://schemas.microsoft.com/office/drawing/2014/main" id="{7C7E4C0F-0FA9-FB58-EB6B-551D84C10A97}"/>
                </a:ext>
              </a:extLst>
            </p:cNvPr>
            <p:cNvGrpSpPr/>
            <p:nvPr/>
          </p:nvGrpSpPr>
          <p:grpSpPr>
            <a:xfrm>
              <a:off x="4671431" y="778896"/>
              <a:ext cx="1752077" cy="3021494"/>
              <a:chOff x="292646" y="422031"/>
              <a:chExt cx="2352673" cy="4057232"/>
            </a:xfrm>
          </p:grpSpPr>
          <p:sp>
            <p:nvSpPr>
              <p:cNvPr id="98" name="Rectangle 97">
                <a:extLst>
                  <a:ext uri="{FF2B5EF4-FFF2-40B4-BE49-F238E27FC236}">
                    <a16:creationId xmlns:a16="http://schemas.microsoft.com/office/drawing/2014/main" id="{B91EF506-3330-220C-28AC-F23B4448FBED}"/>
                  </a:ext>
                </a:extLst>
              </p:cNvPr>
              <p:cNvSpPr/>
              <p:nvPr/>
            </p:nvSpPr>
            <p:spPr>
              <a:xfrm>
                <a:off x="292653" y="1235947"/>
                <a:ext cx="2352662" cy="3243316"/>
              </a:xfrm>
              <a:prstGeom prst="rect">
                <a:avLst/>
              </a:prstGeom>
              <a:solidFill>
                <a:srgbClr val="D2E3F3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144000" tIns="72000" rIns="144000" bIns="72000" rtlCol="0" anchor="t" anchorCtr="0"/>
              <a:lstStyle/>
              <a:p>
                <a:pPr lvl="0"/>
                <a:r>
                  <a:rPr lang="en-GB" sz="1100" dirty="0">
                    <a:solidFill>
                      <a:schemeClr val="tx2"/>
                    </a:solidFill>
                  </a:rPr>
                  <a:t>All </a:t>
                </a:r>
                <a:r>
                  <a:rPr lang="en-GB" sz="1100" b="1" dirty="0">
                    <a:solidFill>
                      <a:schemeClr val="tx2"/>
                    </a:solidFill>
                  </a:rPr>
                  <a:t>controlled drugs </a:t>
                </a:r>
                <a:r>
                  <a:rPr lang="en-GB" sz="1100" dirty="0">
                    <a:solidFill>
                      <a:schemeClr val="tx2"/>
                    </a:solidFill>
                  </a:rPr>
                  <a:t>must be recorded in the appropriate  Controlled Drug Register book and witnessed with Host</a:t>
                </a:r>
              </a:p>
              <a:p>
                <a:pPr lvl="0"/>
                <a:endParaRPr lang="en-GB" sz="1100" dirty="0">
                  <a:solidFill>
                    <a:schemeClr val="tx2"/>
                  </a:solidFill>
                </a:endParaRPr>
              </a:p>
              <a:p>
                <a:pPr lvl="0"/>
                <a:r>
                  <a:rPr lang="en-GB" sz="1100" dirty="0">
                    <a:solidFill>
                      <a:schemeClr val="tx2"/>
                    </a:solidFill>
                  </a:rPr>
                  <a:t>Clinicians to handle all controlled drugs</a:t>
                </a:r>
              </a:p>
              <a:p>
                <a:pPr lvl="0"/>
                <a:endParaRPr lang="en-GB" sz="1100" b="1" dirty="0">
                  <a:solidFill>
                    <a:schemeClr val="tx2"/>
                  </a:solidFill>
                </a:endParaRPr>
              </a:p>
              <a:p>
                <a:pPr lvl="0"/>
                <a:endParaRPr lang="en-GB" sz="1100" b="1" dirty="0">
                  <a:solidFill>
                    <a:schemeClr val="tx2"/>
                  </a:solidFill>
                </a:endParaRPr>
              </a:p>
              <a:p>
                <a:pPr lvl="0"/>
                <a:endParaRPr lang="en-GB" sz="1100" b="1" dirty="0">
                  <a:solidFill>
                    <a:schemeClr val="tx2"/>
                  </a:solidFill>
                </a:endParaRPr>
              </a:p>
            </p:txBody>
          </p:sp>
          <p:sp>
            <p:nvSpPr>
              <p:cNvPr id="99" name="Rectangle 98">
                <a:extLst>
                  <a:ext uri="{FF2B5EF4-FFF2-40B4-BE49-F238E27FC236}">
                    <a16:creationId xmlns:a16="http://schemas.microsoft.com/office/drawing/2014/main" id="{ED66D1DF-7739-0621-151D-36E15937DA71}"/>
                  </a:ext>
                </a:extLst>
              </p:cNvPr>
              <p:cNvSpPr/>
              <p:nvPr/>
            </p:nvSpPr>
            <p:spPr>
              <a:xfrm>
                <a:off x="292646" y="791155"/>
                <a:ext cx="1837527" cy="444792"/>
              </a:xfrm>
              <a:prstGeom prst="rect">
                <a:avLst/>
              </a:prstGeom>
              <a:solidFill>
                <a:schemeClr val="tx2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00"/>
              </a:p>
            </p:txBody>
          </p:sp>
          <p:grpSp>
            <p:nvGrpSpPr>
              <p:cNvPr id="100" name="Group 99">
                <a:extLst>
                  <a:ext uri="{FF2B5EF4-FFF2-40B4-BE49-F238E27FC236}">
                    <a16:creationId xmlns:a16="http://schemas.microsoft.com/office/drawing/2014/main" id="{018082DD-1167-AE6B-712B-7598CC56D48C}"/>
                  </a:ext>
                </a:extLst>
              </p:cNvPr>
              <p:cNvGrpSpPr/>
              <p:nvPr/>
            </p:nvGrpSpPr>
            <p:grpSpPr>
              <a:xfrm>
                <a:off x="292650" y="422031"/>
                <a:ext cx="2352669" cy="813916"/>
                <a:chOff x="291348" y="422031"/>
                <a:chExt cx="2515151" cy="813916"/>
              </a:xfrm>
              <a:solidFill>
                <a:schemeClr val="tx2">
                  <a:lumMod val="75000"/>
                  <a:lumOff val="25000"/>
                </a:schemeClr>
              </a:solidFill>
            </p:grpSpPr>
            <p:grpSp>
              <p:nvGrpSpPr>
                <p:cNvPr id="101" name="Group 100">
                  <a:extLst>
                    <a:ext uri="{FF2B5EF4-FFF2-40B4-BE49-F238E27FC236}">
                      <a16:creationId xmlns:a16="http://schemas.microsoft.com/office/drawing/2014/main" id="{D2B8951E-82C2-DA3D-3261-86DA8A479CFF}"/>
                    </a:ext>
                  </a:extLst>
                </p:cNvPr>
                <p:cNvGrpSpPr/>
                <p:nvPr/>
              </p:nvGrpSpPr>
              <p:grpSpPr>
                <a:xfrm>
                  <a:off x="291353" y="422031"/>
                  <a:ext cx="2515146" cy="813916"/>
                  <a:chOff x="290089" y="422031"/>
                  <a:chExt cx="2672868" cy="813916"/>
                </a:xfrm>
                <a:grpFill/>
              </p:grpSpPr>
              <p:sp>
                <p:nvSpPr>
                  <p:cNvPr id="105" name="Rounded Rectangle 104">
                    <a:extLst>
                      <a:ext uri="{FF2B5EF4-FFF2-40B4-BE49-F238E27FC236}">
                        <a16:creationId xmlns:a16="http://schemas.microsoft.com/office/drawing/2014/main" id="{A0C53F42-10AB-4D03-7027-2EE2672CA18B}"/>
                      </a:ext>
                    </a:extLst>
                  </p:cNvPr>
                  <p:cNvSpPr/>
                  <p:nvPr/>
                </p:nvSpPr>
                <p:spPr>
                  <a:xfrm>
                    <a:off x="290089" y="422031"/>
                    <a:ext cx="2672865" cy="813916"/>
                  </a:xfrm>
                  <a:prstGeom prst="roundRect">
                    <a:avLst>
                      <a:gd name="adj" fmla="val 46297"/>
                    </a:avLst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400" dirty="0"/>
                  </a:p>
                </p:txBody>
              </p:sp>
              <p:sp>
                <p:nvSpPr>
                  <p:cNvPr id="104" name="Rectangle 103">
                    <a:extLst>
                      <a:ext uri="{FF2B5EF4-FFF2-40B4-BE49-F238E27FC236}">
                        <a16:creationId xmlns:a16="http://schemas.microsoft.com/office/drawing/2014/main" id="{FB184714-D472-798E-F876-3C2298AAF3D3}"/>
                      </a:ext>
                    </a:extLst>
                  </p:cNvPr>
                  <p:cNvSpPr/>
                  <p:nvPr/>
                </p:nvSpPr>
                <p:spPr>
                  <a:xfrm>
                    <a:off x="2377701" y="422031"/>
                    <a:ext cx="585256" cy="813916"/>
                  </a:xfrm>
                  <a:prstGeom prst="rect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400" dirty="0"/>
                  </a:p>
                </p:txBody>
              </p:sp>
            </p:grpSp>
            <p:sp>
              <p:nvSpPr>
                <p:cNvPr id="102" name="TextBox 101">
                  <a:extLst>
                    <a:ext uri="{FF2B5EF4-FFF2-40B4-BE49-F238E27FC236}">
                      <a16:creationId xmlns:a16="http://schemas.microsoft.com/office/drawing/2014/main" id="{B96C1B02-44C0-2688-F250-C9B615A51805}"/>
                    </a:ext>
                  </a:extLst>
                </p:cNvPr>
                <p:cNvSpPr txBox="1"/>
                <p:nvPr/>
              </p:nvSpPr>
              <p:spPr>
                <a:xfrm>
                  <a:off x="291348" y="569626"/>
                  <a:ext cx="2515148" cy="53726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000" dirty="0">
                      <a:solidFill>
                        <a:schemeClr val="bg1"/>
                      </a:solidFill>
                      <a:latin typeface="Bree Serif" panose="02000503040000020004" pitchFamily="2" charset="77"/>
                    </a:rPr>
                    <a:t>5. Sign</a:t>
                  </a:r>
                </a:p>
              </p:txBody>
            </p:sp>
          </p:grpSp>
        </p:grpSp>
        <p:grpSp>
          <p:nvGrpSpPr>
            <p:cNvPr id="107" name="Group 106">
              <a:extLst>
                <a:ext uri="{FF2B5EF4-FFF2-40B4-BE49-F238E27FC236}">
                  <a16:creationId xmlns:a16="http://schemas.microsoft.com/office/drawing/2014/main" id="{00C4E58C-F747-0108-7C57-8136EEFD3FA9}"/>
                </a:ext>
              </a:extLst>
            </p:cNvPr>
            <p:cNvGrpSpPr/>
            <p:nvPr/>
          </p:nvGrpSpPr>
          <p:grpSpPr>
            <a:xfrm>
              <a:off x="6907577" y="778896"/>
              <a:ext cx="1752074" cy="4926773"/>
              <a:chOff x="311489" y="422031"/>
              <a:chExt cx="2352667" cy="6615622"/>
            </a:xfrm>
          </p:grpSpPr>
          <p:sp>
            <p:nvSpPr>
              <p:cNvPr id="108" name="Rectangle 107">
                <a:extLst>
                  <a:ext uri="{FF2B5EF4-FFF2-40B4-BE49-F238E27FC236}">
                    <a16:creationId xmlns:a16="http://schemas.microsoft.com/office/drawing/2014/main" id="{18639704-7315-ED77-AD7C-7E6889012F0D}"/>
                  </a:ext>
                </a:extLst>
              </p:cNvPr>
              <p:cNvSpPr/>
              <p:nvPr/>
            </p:nvSpPr>
            <p:spPr>
              <a:xfrm>
                <a:off x="311496" y="1235944"/>
                <a:ext cx="2352657" cy="5801709"/>
              </a:xfrm>
              <a:prstGeom prst="rect">
                <a:avLst/>
              </a:prstGeom>
              <a:solidFill>
                <a:srgbClr val="D2E3F3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144000" tIns="72000" rIns="144000" bIns="72000" rtlCol="0" anchor="t" anchorCtr="0"/>
              <a:lstStyle/>
              <a:p>
                <a:r>
                  <a:rPr lang="en-GB" sz="1100" b="1" dirty="0">
                    <a:solidFill>
                      <a:schemeClr val="tx2"/>
                    </a:solidFill>
                  </a:rPr>
                  <a:t>All</a:t>
                </a:r>
                <a:r>
                  <a:rPr lang="en-GB" sz="1100" dirty="0">
                    <a:solidFill>
                      <a:schemeClr val="tx2"/>
                    </a:solidFill>
                  </a:rPr>
                  <a:t> medication must be recorded in the </a:t>
                </a:r>
                <a:r>
                  <a:rPr lang="en-GB" sz="1100" b="1" dirty="0">
                    <a:solidFill>
                      <a:schemeClr val="tx2"/>
                    </a:solidFill>
                  </a:rPr>
                  <a:t>‘Medication issued from stock’ </a:t>
                </a:r>
                <a:r>
                  <a:rPr lang="en-GB" sz="1100" dirty="0">
                    <a:solidFill>
                      <a:schemeClr val="tx2"/>
                    </a:solidFill>
                  </a:rPr>
                  <a:t>form by the Prescribing Clinician</a:t>
                </a:r>
              </a:p>
              <a:p>
                <a:endParaRPr lang="en-GB" sz="1100" dirty="0">
                  <a:solidFill>
                    <a:schemeClr val="tx2"/>
                  </a:solidFill>
                </a:endParaRPr>
              </a:p>
              <a:p>
                <a:r>
                  <a:rPr lang="en-US" sz="1100" dirty="0">
                    <a:solidFill>
                      <a:schemeClr val="tx2"/>
                    </a:solidFill>
                  </a:rPr>
                  <a:t>Prescribing Clinician to complete medication label with patient information, date issued, prescribing instructions</a:t>
                </a:r>
              </a:p>
              <a:p>
                <a:endParaRPr lang="en-US" sz="1100" dirty="0">
                  <a:solidFill>
                    <a:schemeClr val="tx2"/>
                  </a:solidFill>
                </a:endParaRPr>
              </a:p>
              <a:p>
                <a:r>
                  <a:rPr lang="en-US" sz="1100" dirty="0">
                    <a:solidFill>
                      <a:schemeClr val="tx2"/>
                    </a:solidFill>
                  </a:rPr>
                  <a:t>Check Patient Information Leaflet inside medication box</a:t>
                </a:r>
              </a:p>
              <a:p>
                <a:endParaRPr lang="en-US" sz="1100" dirty="0">
                  <a:solidFill>
                    <a:schemeClr val="tx2"/>
                  </a:solidFill>
                </a:endParaRPr>
              </a:p>
              <a:p>
                <a:r>
                  <a:rPr lang="en-US" sz="1100" dirty="0">
                    <a:solidFill>
                      <a:schemeClr val="tx2"/>
                    </a:solidFill>
                  </a:rPr>
                  <a:t>Ensure medical advice given</a:t>
                </a:r>
              </a:p>
              <a:p>
                <a:endParaRPr lang="en-US" sz="1100" dirty="0">
                  <a:solidFill>
                    <a:schemeClr val="tx2"/>
                  </a:solidFill>
                </a:endParaRPr>
              </a:p>
              <a:p>
                <a:r>
                  <a:rPr lang="en-GB" sz="1100" dirty="0">
                    <a:solidFill>
                      <a:schemeClr val="tx2"/>
                    </a:solidFill>
                  </a:rPr>
                  <a:t>Closing Case – state the medication was </a:t>
                </a:r>
                <a:r>
                  <a:rPr lang="en-GB" sz="1100" b="1" dirty="0">
                    <a:solidFill>
                      <a:schemeClr val="tx2"/>
                    </a:solidFill>
                  </a:rPr>
                  <a:t>issued from stock </a:t>
                </a:r>
              </a:p>
            </p:txBody>
          </p:sp>
          <p:sp>
            <p:nvSpPr>
              <p:cNvPr id="109" name="Rectangle 108">
                <a:extLst>
                  <a:ext uri="{FF2B5EF4-FFF2-40B4-BE49-F238E27FC236}">
                    <a16:creationId xmlns:a16="http://schemas.microsoft.com/office/drawing/2014/main" id="{8B0ADADE-FF74-BC17-50AA-ACF5B0639CD8}"/>
                  </a:ext>
                </a:extLst>
              </p:cNvPr>
              <p:cNvSpPr/>
              <p:nvPr/>
            </p:nvSpPr>
            <p:spPr>
              <a:xfrm>
                <a:off x="311489" y="791155"/>
                <a:ext cx="1805230" cy="444792"/>
              </a:xfrm>
              <a:prstGeom prst="rect">
                <a:avLst/>
              </a:prstGeom>
              <a:solidFill>
                <a:schemeClr val="tx2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00"/>
              </a:p>
            </p:txBody>
          </p:sp>
          <p:grpSp>
            <p:nvGrpSpPr>
              <p:cNvPr id="110" name="Group 109">
                <a:extLst>
                  <a:ext uri="{FF2B5EF4-FFF2-40B4-BE49-F238E27FC236}">
                    <a16:creationId xmlns:a16="http://schemas.microsoft.com/office/drawing/2014/main" id="{7BF18AE3-7E06-E0C7-5E1F-CB034994053A}"/>
                  </a:ext>
                </a:extLst>
              </p:cNvPr>
              <p:cNvGrpSpPr/>
              <p:nvPr/>
            </p:nvGrpSpPr>
            <p:grpSpPr>
              <a:xfrm>
                <a:off x="311494" y="422031"/>
                <a:ext cx="2352662" cy="813917"/>
                <a:chOff x="311494" y="422031"/>
                <a:chExt cx="2515144" cy="813917"/>
              </a:xfrm>
              <a:solidFill>
                <a:schemeClr val="tx2">
                  <a:lumMod val="75000"/>
                  <a:lumOff val="25000"/>
                </a:schemeClr>
              </a:solidFill>
            </p:grpSpPr>
            <p:grpSp>
              <p:nvGrpSpPr>
                <p:cNvPr id="111" name="Group 110">
                  <a:extLst>
                    <a:ext uri="{FF2B5EF4-FFF2-40B4-BE49-F238E27FC236}">
                      <a16:creationId xmlns:a16="http://schemas.microsoft.com/office/drawing/2014/main" id="{071F75A6-9F77-5185-5724-6600A5638F2C}"/>
                    </a:ext>
                  </a:extLst>
                </p:cNvPr>
                <p:cNvGrpSpPr/>
                <p:nvPr/>
              </p:nvGrpSpPr>
              <p:grpSpPr>
                <a:xfrm>
                  <a:off x="311494" y="422031"/>
                  <a:ext cx="2515144" cy="813917"/>
                  <a:chOff x="311493" y="422031"/>
                  <a:chExt cx="2672866" cy="813917"/>
                </a:xfrm>
                <a:grpFill/>
              </p:grpSpPr>
              <p:sp>
                <p:nvSpPr>
                  <p:cNvPr id="115" name="Rounded Rectangle 114">
                    <a:extLst>
                      <a:ext uri="{FF2B5EF4-FFF2-40B4-BE49-F238E27FC236}">
                        <a16:creationId xmlns:a16="http://schemas.microsoft.com/office/drawing/2014/main" id="{4DFC17A3-7298-320B-6226-B57CEBF5C1E9}"/>
                      </a:ext>
                    </a:extLst>
                  </p:cNvPr>
                  <p:cNvSpPr/>
                  <p:nvPr/>
                </p:nvSpPr>
                <p:spPr>
                  <a:xfrm>
                    <a:off x="311493" y="422031"/>
                    <a:ext cx="2672866" cy="813917"/>
                  </a:xfrm>
                  <a:prstGeom prst="roundRect">
                    <a:avLst>
                      <a:gd name="adj" fmla="val 46297"/>
                    </a:avLst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400" dirty="0"/>
                  </a:p>
                </p:txBody>
              </p:sp>
              <p:sp>
                <p:nvSpPr>
                  <p:cNvPr id="114" name="Rectangle 113">
                    <a:extLst>
                      <a:ext uri="{FF2B5EF4-FFF2-40B4-BE49-F238E27FC236}">
                        <a16:creationId xmlns:a16="http://schemas.microsoft.com/office/drawing/2014/main" id="{92D3D707-87D1-53D8-9F80-635B4A1063C9}"/>
                      </a:ext>
                    </a:extLst>
                  </p:cNvPr>
                  <p:cNvSpPr/>
                  <p:nvPr/>
                </p:nvSpPr>
                <p:spPr>
                  <a:xfrm>
                    <a:off x="2362415" y="422031"/>
                    <a:ext cx="621939" cy="813916"/>
                  </a:xfrm>
                  <a:prstGeom prst="rect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400" dirty="0"/>
                  </a:p>
                </p:txBody>
              </p:sp>
            </p:grpSp>
            <p:sp>
              <p:nvSpPr>
                <p:cNvPr id="112" name="TextBox 111">
                  <a:extLst>
                    <a:ext uri="{FF2B5EF4-FFF2-40B4-BE49-F238E27FC236}">
                      <a16:creationId xmlns:a16="http://schemas.microsoft.com/office/drawing/2014/main" id="{EB9C8172-F9FA-BFF1-8D22-5F5D81D8101D}"/>
                    </a:ext>
                  </a:extLst>
                </p:cNvPr>
                <p:cNvSpPr txBox="1"/>
                <p:nvPr/>
              </p:nvSpPr>
              <p:spPr>
                <a:xfrm>
                  <a:off x="311496" y="471399"/>
                  <a:ext cx="2515142" cy="70257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400" dirty="0">
                      <a:solidFill>
                        <a:schemeClr val="bg1"/>
                      </a:solidFill>
                      <a:latin typeface="Bree Serif" panose="02000503040000020004" pitchFamily="2" charset="77"/>
                    </a:rPr>
                    <a:t>7. Record &amp; Dispense</a:t>
                  </a:r>
                </a:p>
              </p:txBody>
            </p:sp>
          </p:grpSp>
        </p:grpSp>
        <p:sp>
          <p:nvSpPr>
            <p:cNvPr id="117" name="TextBox 116">
              <a:extLst>
                <a:ext uri="{FF2B5EF4-FFF2-40B4-BE49-F238E27FC236}">
                  <a16:creationId xmlns:a16="http://schemas.microsoft.com/office/drawing/2014/main" id="{F08F6FF8-619E-21F1-1494-C2E3EB1DA366}"/>
                </a:ext>
              </a:extLst>
            </p:cNvPr>
            <p:cNvSpPr txBox="1"/>
            <p:nvPr/>
          </p:nvSpPr>
          <p:spPr>
            <a:xfrm rot="16200000">
              <a:off x="-1455018" y="1833195"/>
              <a:ext cx="2594079" cy="4854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>
                  <a:solidFill>
                    <a:schemeClr val="tx2"/>
                  </a:solidFill>
                  <a:latin typeface="Bree Serif" panose="02000503040000020004" pitchFamily="2" charset="77"/>
                </a:rPr>
                <a:t>Clinical</a:t>
              </a:r>
            </a:p>
          </p:txBody>
        </p:sp>
      </p:grpSp>
      <p:sp>
        <p:nvSpPr>
          <p:cNvPr id="158" name="TextBox 157">
            <a:extLst>
              <a:ext uri="{FF2B5EF4-FFF2-40B4-BE49-F238E27FC236}">
                <a16:creationId xmlns:a16="http://schemas.microsoft.com/office/drawing/2014/main" id="{1A53AF33-DC65-D326-95CC-CC45EB779810}"/>
              </a:ext>
            </a:extLst>
          </p:cNvPr>
          <p:cNvSpPr txBox="1"/>
          <p:nvPr/>
        </p:nvSpPr>
        <p:spPr>
          <a:xfrm rot="16200000">
            <a:off x="-817142" y="5218576"/>
            <a:ext cx="23599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Bree Serif" panose="02000503040000020004" pitchFamily="2" charset="77"/>
              </a:rPr>
              <a:t>Operational</a:t>
            </a:r>
          </a:p>
        </p:txBody>
      </p:sp>
      <p:grpSp>
        <p:nvGrpSpPr>
          <p:cNvPr id="192" name="Group 191">
            <a:extLst>
              <a:ext uri="{FF2B5EF4-FFF2-40B4-BE49-F238E27FC236}">
                <a16:creationId xmlns:a16="http://schemas.microsoft.com/office/drawing/2014/main" id="{BA124C8D-D204-BC41-B54D-D023190D3A14}"/>
              </a:ext>
            </a:extLst>
          </p:cNvPr>
          <p:cNvGrpSpPr/>
          <p:nvPr/>
        </p:nvGrpSpPr>
        <p:grpSpPr>
          <a:xfrm>
            <a:off x="689352" y="4269416"/>
            <a:ext cx="5842143" cy="2359983"/>
            <a:chOff x="282060" y="4122959"/>
            <a:chExt cx="6135992" cy="2359984"/>
          </a:xfrm>
        </p:grpSpPr>
        <p:grpSp>
          <p:nvGrpSpPr>
            <p:cNvPr id="118" name="Group 117">
              <a:extLst>
                <a:ext uri="{FF2B5EF4-FFF2-40B4-BE49-F238E27FC236}">
                  <a16:creationId xmlns:a16="http://schemas.microsoft.com/office/drawing/2014/main" id="{BD55C0C6-564D-4B3A-D401-DDFCEA68A0B4}"/>
                </a:ext>
              </a:extLst>
            </p:cNvPr>
            <p:cNvGrpSpPr/>
            <p:nvPr/>
          </p:nvGrpSpPr>
          <p:grpSpPr>
            <a:xfrm>
              <a:off x="282060" y="4122959"/>
              <a:ext cx="1752074" cy="2359984"/>
              <a:chOff x="311489" y="422031"/>
              <a:chExt cx="2352668" cy="3168963"/>
            </a:xfrm>
          </p:grpSpPr>
          <p:sp>
            <p:nvSpPr>
              <p:cNvPr id="119" name="Rectangle 118">
                <a:extLst>
                  <a:ext uri="{FF2B5EF4-FFF2-40B4-BE49-F238E27FC236}">
                    <a16:creationId xmlns:a16="http://schemas.microsoft.com/office/drawing/2014/main" id="{501E9935-09FC-A95E-ED76-EF7AE24DCE56}"/>
                  </a:ext>
                </a:extLst>
              </p:cNvPr>
              <p:cNvSpPr/>
              <p:nvPr/>
            </p:nvSpPr>
            <p:spPr>
              <a:xfrm>
                <a:off x="311496" y="1223672"/>
                <a:ext cx="2352658" cy="2367322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144000" tIns="72000" rIns="144000" bIns="72000" rtlCol="0" anchor="t" anchorCtr="0"/>
              <a:lstStyle/>
              <a:p>
                <a:r>
                  <a:rPr lang="en-US" sz="1100" dirty="0">
                    <a:solidFill>
                      <a:schemeClr val="tx2"/>
                    </a:solidFill>
                  </a:rPr>
                  <a:t>Host to accompany clinician to unlock and lock drug cupboard after collection</a:t>
                </a:r>
              </a:p>
              <a:p>
                <a:endParaRPr lang="en-US" sz="1100" dirty="0">
                  <a:solidFill>
                    <a:schemeClr val="tx2"/>
                  </a:solidFill>
                </a:endParaRPr>
              </a:p>
              <a:p>
                <a:r>
                  <a:rPr lang="en-GB" sz="1100" dirty="0">
                    <a:solidFill>
                      <a:schemeClr val="tx2"/>
                    </a:solidFill>
                  </a:rPr>
                  <a:t>Host is to keep the keys at all times and remain present during the entire process</a:t>
                </a:r>
              </a:p>
              <a:p>
                <a:endParaRPr lang="en-US" sz="1100" dirty="0">
                  <a:solidFill>
                    <a:schemeClr val="tx2"/>
                  </a:solidFill>
                </a:endParaRPr>
              </a:p>
              <a:p>
                <a:endParaRPr lang="en-US" sz="1100" dirty="0">
                  <a:solidFill>
                    <a:schemeClr val="tx2"/>
                  </a:solidFill>
                </a:endParaRPr>
              </a:p>
              <a:p>
                <a:endParaRPr lang="en-US" sz="1400" dirty="0">
                  <a:solidFill>
                    <a:schemeClr val="tx2"/>
                  </a:solidFill>
                </a:endParaRPr>
              </a:p>
            </p:txBody>
          </p:sp>
          <p:sp>
            <p:nvSpPr>
              <p:cNvPr id="120" name="Rectangle 119">
                <a:extLst>
                  <a:ext uri="{FF2B5EF4-FFF2-40B4-BE49-F238E27FC236}">
                    <a16:creationId xmlns:a16="http://schemas.microsoft.com/office/drawing/2014/main" id="{60494BC3-915D-3A1C-D189-6995EDC9F2EB}"/>
                  </a:ext>
                </a:extLst>
              </p:cNvPr>
              <p:cNvSpPr/>
              <p:nvPr/>
            </p:nvSpPr>
            <p:spPr>
              <a:xfrm>
                <a:off x="311489" y="791155"/>
                <a:ext cx="1805230" cy="444792"/>
              </a:xfrm>
              <a:prstGeom prst="rect">
                <a:avLst/>
              </a:pr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00"/>
              </a:p>
            </p:txBody>
          </p:sp>
          <p:grpSp>
            <p:nvGrpSpPr>
              <p:cNvPr id="121" name="Group 120">
                <a:extLst>
                  <a:ext uri="{FF2B5EF4-FFF2-40B4-BE49-F238E27FC236}">
                    <a16:creationId xmlns:a16="http://schemas.microsoft.com/office/drawing/2014/main" id="{F4816765-E622-0002-11A0-457005CE003F}"/>
                  </a:ext>
                </a:extLst>
              </p:cNvPr>
              <p:cNvGrpSpPr/>
              <p:nvPr/>
            </p:nvGrpSpPr>
            <p:grpSpPr>
              <a:xfrm>
                <a:off x="311494" y="422031"/>
                <a:ext cx="2352663" cy="813916"/>
                <a:chOff x="311494" y="422031"/>
                <a:chExt cx="2515145" cy="813916"/>
              </a:xfrm>
              <a:solidFill>
                <a:schemeClr val="tx2">
                  <a:lumMod val="75000"/>
                  <a:lumOff val="25000"/>
                </a:schemeClr>
              </a:solidFill>
            </p:grpSpPr>
            <p:grpSp>
              <p:nvGrpSpPr>
                <p:cNvPr id="122" name="Group 121">
                  <a:extLst>
                    <a:ext uri="{FF2B5EF4-FFF2-40B4-BE49-F238E27FC236}">
                      <a16:creationId xmlns:a16="http://schemas.microsoft.com/office/drawing/2014/main" id="{4F9D4F7F-A47C-2BA6-1152-01085AAB0D2B}"/>
                    </a:ext>
                  </a:extLst>
                </p:cNvPr>
                <p:cNvGrpSpPr/>
                <p:nvPr/>
              </p:nvGrpSpPr>
              <p:grpSpPr>
                <a:xfrm>
                  <a:off x="311494" y="422031"/>
                  <a:ext cx="2515145" cy="813916"/>
                  <a:chOff x="311493" y="422031"/>
                  <a:chExt cx="2672867" cy="813916"/>
                </a:xfrm>
                <a:grpFill/>
              </p:grpSpPr>
              <p:sp>
                <p:nvSpPr>
                  <p:cNvPr id="126" name="Rounded Rectangle 125">
                    <a:extLst>
                      <a:ext uri="{FF2B5EF4-FFF2-40B4-BE49-F238E27FC236}">
                        <a16:creationId xmlns:a16="http://schemas.microsoft.com/office/drawing/2014/main" id="{39B07577-3637-B66C-7E66-647C354A57AF}"/>
                      </a:ext>
                    </a:extLst>
                  </p:cNvPr>
                  <p:cNvSpPr/>
                  <p:nvPr/>
                </p:nvSpPr>
                <p:spPr>
                  <a:xfrm>
                    <a:off x="311493" y="422031"/>
                    <a:ext cx="2672867" cy="813916"/>
                  </a:xfrm>
                  <a:prstGeom prst="roundRect">
                    <a:avLst>
                      <a:gd name="adj" fmla="val 46297"/>
                    </a:avLst>
                  </a:pr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400" dirty="0"/>
                  </a:p>
                </p:txBody>
              </p:sp>
              <p:sp>
                <p:nvSpPr>
                  <p:cNvPr id="125" name="Rectangle 124">
                    <a:extLst>
                      <a:ext uri="{FF2B5EF4-FFF2-40B4-BE49-F238E27FC236}">
                        <a16:creationId xmlns:a16="http://schemas.microsoft.com/office/drawing/2014/main" id="{689811AE-9CEB-BCAF-F890-85FCB1A25A9C}"/>
                      </a:ext>
                    </a:extLst>
                  </p:cNvPr>
                  <p:cNvSpPr/>
                  <p:nvPr/>
                </p:nvSpPr>
                <p:spPr>
                  <a:xfrm>
                    <a:off x="2362415" y="422031"/>
                    <a:ext cx="621939" cy="813916"/>
                  </a:xfrm>
                  <a:prstGeom prst="rect">
                    <a:avLst/>
                  </a:pr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400" dirty="0"/>
                  </a:p>
                </p:txBody>
              </p:sp>
            </p:grpSp>
            <p:sp>
              <p:nvSpPr>
                <p:cNvPr id="123" name="TextBox 122">
                  <a:extLst>
                    <a:ext uri="{FF2B5EF4-FFF2-40B4-BE49-F238E27FC236}">
                      <a16:creationId xmlns:a16="http://schemas.microsoft.com/office/drawing/2014/main" id="{6146DC89-1F0A-7899-8BC7-459ADC8CA61F}"/>
                    </a:ext>
                  </a:extLst>
                </p:cNvPr>
                <p:cNvSpPr txBox="1"/>
                <p:nvPr/>
              </p:nvSpPr>
              <p:spPr>
                <a:xfrm>
                  <a:off x="311496" y="569626"/>
                  <a:ext cx="2515141" cy="53726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000" dirty="0">
                      <a:solidFill>
                        <a:schemeClr val="bg1"/>
                      </a:solidFill>
                      <a:latin typeface="Bree Serif" panose="02000503040000020004" pitchFamily="2" charset="77"/>
                    </a:rPr>
                    <a:t>3. Collect</a:t>
                  </a:r>
                </a:p>
              </p:txBody>
            </p:sp>
          </p:grpSp>
        </p:grpSp>
        <p:grpSp>
          <p:nvGrpSpPr>
            <p:cNvPr id="159" name="Group 158">
              <a:extLst>
                <a:ext uri="{FF2B5EF4-FFF2-40B4-BE49-F238E27FC236}">
                  <a16:creationId xmlns:a16="http://schemas.microsoft.com/office/drawing/2014/main" id="{CD1595EE-D970-C15D-EA85-185850DA22FE}"/>
                </a:ext>
              </a:extLst>
            </p:cNvPr>
            <p:cNvGrpSpPr/>
            <p:nvPr/>
          </p:nvGrpSpPr>
          <p:grpSpPr>
            <a:xfrm>
              <a:off x="2474164" y="4122959"/>
              <a:ext cx="1752074" cy="2349802"/>
              <a:chOff x="311489" y="422031"/>
              <a:chExt cx="2352667" cy="3155291"/>
            </a:xfrm>
          </p:grpSpPr>
          <p:sp>
            <p:nvSpPr>
              <p:cNvPr id="160" name="Rectangle 159">
                <a:extLst>
                  <a:ext uri="{FF2B5EF4-FFF2-40B4-BE49-F238E27FC236}">
                    <a16:creationId xmlns:a16="http://schemas.microsoft.com/office/drawing/2014/main" id="{07B2C0D1-BC81-7B2B-9D4F-3529ECE417AD}"/>
                  </a:ext>
                </a:extLst>
              </p:cNvPr>
              <p:cNvSpPr/>
              <p:nvPr/>
            </p:nvSpPr>
            <p:spPr>
              <a:xfrm>
                <a:off x="311496" y="1223672"/>
                <a:ext cx="2352657" cy="2353650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144000" tIns="72000" rIns="144000" bIns="72000" rtlCol="0" anchor="t" anchorCtr="0"/>
              <a:lstStyle/>
              <a:p>
                <a:r>
                  <a:rPr lang="en-US" sz="1100" dirty="0">
                    <a:solidFill>
                      <a:schemeClr val="tx2"/>
                    </a:solidFill>
                  </a:rPr>
                  <a:t>Host to sign as witness in Controlled Drug Register book if Controlled Drugs are being dispensed</a:t>
                </a:r>
              </a:p>
            </p:txBody>
          </p:sp>
          <p:sp>
            <p:nvSpPr>
              <p:cNvPr id="161" name="Rectangle 160">
                <a:extLst>
                  <a:ext uri="{FF2B5EF4-FFF2-40B4-BE49-F238E27FC236}">
                    <a16:creationId xmlns:a16="http://schemas.microsoft.com/office/drawing/2014/main" id="{369B7FE1-DC66-1AFB-2A8B-B1ED23635F7A}"/>
                  </a:ext>
                </a:extLst>
              </p:cNvPr>
              <p:cNvSpPr/>
              <p:nvPr/>
            </p:nvSpPr>
            <p:spPr>
              <a:xfrm>
                <a:off x="311489" y="791155"/>
                <a:ext cx="1805230" cy="444792"/>
              </a:xfrm>
              <a:prstGeom prst="rect">
                <a:avLst/>
              </a:pr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00"/>
              </a:p>
            </p:txBody>
          </p:sp>
          <p:grpSp>
            <p:nvGrpSpPr>
              <p:cNvPr id="162" name="Group 161">
                <a:extLst>
                  <a:ext uri="{FF2B5EF4-FFF2-40B4-BE49-F238E27FC236}">
                    <a16:creationId xmlns:a16="http://schemas.microsoft.com/office/drawing/2014/main" id="{304ADEC4-2BEE-F0CB-273A-7E519B39FA5B}"/>
                  </a:ext>
                </a:extLst>
              </p:cNvPr>
              <p:cNvGrpSpPr/>
              <p:nvPr/>
            </p:nvGrpSpPr>
            <p:grpSpPr>
              <a:xfrm>
                <a:off x="311494" y="422031"/>
                <a:ext cx="2352662" cy="813917"/>
                <a:chOff x="311494" y="422031"/>
                <a:chExt cx="2515144" cy="813917"/>
              </a:xfrm>
              <a:solidFill>
                <a:schemeClr val="tx2">
                  <a:lumMod val="75000"/>
                  <a:lumOff val="25000"/>
                </a:schemeClr>
              </a:solidFill>
            </p:grpSpPr>
            <p:grpSp>
              <p:nvGrpSpPr>
                <p:cNvPr id="163" name="Group 162">
                  <a:extLst>
                    <a:ext uri="{FF2B5EF4-FFF2-40B4-BE49-F238E27FC236}">
                      <a16:creationId xmlns:a16="http://schemas.microsoft.com/office/drawing/2014/main" id="{9CDC6DF0-EAC0-D3EA-E7DB-40BC4405850F}"/>
                    </a:ext>
                  </a:extLst>
                </p:cNvPr>
                <p:cNvGrpSpPr/>
                <p:nvPr/>
              </p:nvGrpSpPr>
              <p:grpSpPr>
                <a:xfrm>
                  <a:off x="311494" y="422031"/>
                  <a:ext cx="2515144" cy="813917"/>
                  <a:chOff x="311493" y="422031"/>
                  <a:chExt cx="2672866" cy="813917"/>
                </a:xfrm>
                <a:grpFill/>
              </p:grpSpPr>
              <p:sp>
                <p:nvSpPr>
                  <p:cNvPr id="167" name="Rounded Rectangle 166">
                    <a:extLst>
                      <a:ext uri="{FF2B5EF4-FFF2-40B4-BE49-F238E27FC236}">
                        <a16:creationId xmlns:a16="http://schemas.microsoft.com/office/drawing/2014/main" id="{C53628D5-443C-441D-D50A-24007B339268}"/>
                      </a:ext>
                    </a:extLst>
                  </p:cNvPr>
                  <p:cNvSpPr/>
                  <p:nvPr/>
                </p:nvSpPr>
                <p:spPr>
                  <a:xfrm>
                    <a:off x="311493" y="422031"/>
                    <a:ext cx="2672866" cy="813917"/>
                  </a:xfrm>
                  <a:prstGeom prst="roundRect">
                    <a:avLst>
                      <a:gd name="adj" fmla="val 46297"/>
                    </a:avLst>
                  </a:pr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400" dirty="0"/>
                  </a:p>
                </p:txBody>
              </p:sp>
              <p:sp>
                <p:nvSpPr>
                  <p:cNvPr id="166" name="Rectangle 165">
                    <a:extLst>
                      <a:ext uri="{FF2B5EF4-FFF2-40B4-BE49-F238E27FC236}">
                        <a16:creationId xmlns:a16="http://schemas.microsoft.com/office/drawing/2014/main" id="{ABA5B7E8-68EE-DC2E-2E1C-DA73FFAFFBE1}"/>
                      </a:ext>
                    </a:extLst>
                  </p:cNvPr>
                  <p:cNvSpPr/>
                  <p:nvPr/>
                </p:nvSpPr>
                <p:spPr>
                  <a:xfrm>
                    <a:off x="2362415" y="422031"/>
                    <a:ext cx="621939" cy="813916"/>
                  </a:xfrm>
                  <a:prstGeom prst="rect">
                    <a:avLst/>
                  </a:pr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400" dirty="0"/>
                  </a:p>
                </p:txBody>
              </p:sp>
            </p:grpSp>
            <p:sp>
              <p:nvSpPr>
                <p:cNvPr id="164" name="TextBox 163">
                  <a:extLst>
                    <a:ext uri="{FF2B5EF4-FFF2-40B4-BE49-F238E27FC236}">
                      <a16:creationId xmlns:a16="http://schemas.microsoft.com/office/drawing/2014/main" id="{227DEBDE-1308-F158-B92C-9F56652387A8}"/>
                    </a:ext>
                  </a:extLst>
                </p:cNvPr>
                <p:cNvSpPr txBox="1"/>
                <p:nvPr/>
              </p:nvSpPr>
              <p:spPr>
                <a:xfrm>
                  <a:off x="311496" y="569626"/>
                  <a:ext cx="2515142" cy="53726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000" dirty="0">
                      <a:solidFill>
                        <a:schemeClr val="bg1"/>
                      </a:solidFill>
                      <a:latin typeface="Bree Serif" panose="02000503040000020004" pitchFamily="2" charset="77"/>
                    </a:rPr>
                    <a:t>4. Witness</a:t>
                  </a:r>
                </a:p>
              </p:txBody>
            </p:sp>
          </p:grpSp>
        </p:grpSp>
        <p:grpSp>
          <p:nvGrpSpPr>
            <p:cNvPr id="169" name="Group 168">
              <a:extLst>
                <a:ext uri="{FF2B5EF4-FFF2-40B4-BE49-F238E27FC236}">
                  <a16:creationId xmlns:a16="http://schemas.microsoft.com/office/drawing/2014/main" id="{19B58F9B-42C1-453A-E921-F5576B56170E}"/>
                </a:ext>
              </a:extLst>
            </p:cNvPr>
            <p:cNvGrpSpPr/>
            <p:nvPr/>
          </p:nvGrpSpPr>
          <p:grpSpPr>
            <a:xfrm>
              <a:off x="4685465" y="4122960"/>
              <a:ext cx="1732587" cy="2358944"/>
              <a:chOff x="311489" y="422031"/>
              <a:chExt cx="2326501" cy="3167567"/>
            </a:xfrm>
          </p:grpSpPr>
          <p:sp>
            <p:nvSpPr>
              <p:cNvPr id="170" name="Rectangle 169">
                <a:extLst>
                  <a:ext uri="{FF2B5EF4-FFF2-40B4-BE49-F238E27FC236}">
                    <a16:creationId xmlns:a16="http://schemas.microsoft.com/office/drawing/2014/main" id="{9F20166B-CFAE-C8A8-7459-71EBD3ED153A}"/>
                  </a:ext>
                </a:extLst>
              </p:cNvPr>
              <p:cNvSpPr/>
              <p:nvPr/>
            </p:nvSpPr>
            <p:spPr>
              <a:xfrm>
                <a:off x="311496" y="1235947"/>
                <a:ext cx="2326494" cy="2353651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144000" tIns="72000" rIns="144000" bIns="72000" rtlCol="0" anchor="t" anchorCtr="0"/>
              <a:lstStyle/>
              <a:p>
                <a:r>
                  <a:rPr lang="en-US" sz="1100" dirty="0">
                    <a:solidFill>
                      <a:schemeClr val="tx2"/>
                    </a:solidFill>
                  </a:rPr>
                  <a:t>Ensure that </a:t>
                </a:r>
                <a:r>
                  <a:rPr lang="en-US" sz="1100" b="1" dirty="0">
                    <a:solidFill>
                      <a:schemeClr val="tx2"/>
                    </a:solidFill>
                  </a:rPr>
                  <a:t>all</a:t>
                </a:r>
                <a:r>
                  <a:rPr lang="en-US" sz="1100" dirty="0">
                    <a:solidFill>
                      <a:schemeClr val="tx2"/>
                    </a:solidFill>
                  </a:rPr>
                  <a:t> medication is recorded in the  </a:t>
                </a:r>
                <a:r>
                  <a:rPr lang="en-US" sz="1100" b="1" dirty="0">
                    <a:solidFill>
                      <a:schemeClr val="tx2"/>
                    </a:solidFill>
                  </a:rPr>
                  <a:t>‘Medication Issued from Stock’ </a:t>
                </a:r>
                <a:r>
                  <a:rPr lang="en-US" sz="1100" dirty="0">
                    <a:solidFill>
                      <a:schemeClr val="tx2"/>
                    </a:solidFill>
                  </a:rPr>
                  <a:t>form by the clinician </a:t>
                </a:r>
              </a:p>
            </p:txBody>
          </p:sp>
          <p:sp>
            <p:nvSpPr>
              <p:cNvPr id="171" name="Rectangle 170">
                <a:extLst>
                  <a:ext uri="{FF2B5EF4-FFF2-40B4-BE49-F238E27FC236}">
                    <a16:creationId xmlns:a16="http://schemas.microsoft.com/office/drawing/2014/main" id="{D83C72F0-0B6F-4DF4-C471-7552825250F0}"/>
                  </a:ext>
                </a:extLst>
              </p:cNvPr>
              <p:cNvSpPr/>
              <p:nvPr/>
            </p:nvSpPr>
            <p:spPr>
              <a:xfrm>
                <a:off x="311489" y="791155"/>
                <a:ext cx="1805230" cy="444792"/>
              </a:xfrm>
              <a:prstGeom prst="rect">
                <a:avLst/>
              </a:pr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00"/>
              </a:p>
            </p:txBody>
          </p:sp>
          <p:grpSp>
            <p:nvGrpSpPr>
              <p:cNvPr id="172" name="Group 171">
                <a:extLst>
                  <a:ext uri="{FF2B5EF4-FFF2-40B4-BE49-F238E27FC236}">
                    <a16:creationId xmlns:a16="http://schemas.microsoft.com/office/drawing/2014/main" id="{E39F3891-876D-FC41-51CB-2F6538A37258}"/>
                  </a:ext>
                </a:extLst>
              </p:cNvPr>
              <p:cNvGrpSpPr/>
              <p:nvPr/>
            </p:nvGrpSpPr>
            <p:grpSpPr>
              <a:xfrm>
                <a:off x="311495" y="422031"/>
                <a:ext cx="2326495" cy="813916"/>
                <a:chOff x="311495" y="422031"/>
                <a:chExt cx="2487170" cy="813916"/>
              </a:xfrm>
              <a:solidFill>
                <a:schemeClr val="tx2">
                  <a:lumMod val="75000"/>
                  <a:lumOff val="25000"/>
                </a:schemeClr>
              </a:solidFill>
            </p:grpSpPr>
            <p:grpSp>
              <p:nvGrpSpPr>
                <p:cNvPr id="173" name="Group 172">
                  <a:extLst>
                    <a:ext uri="{FF2B5EF4-FFF2-40B4-BE49-F238E27FC236}">
                      <a16:creationId xmlns:a16="http://schemas.microsoft.com/office/drawing/2014/main" id="{09945D53-7C4E-02CD-647E-312B32F426B6}"/>
                    </a:ext>
                  </a:extLst>
                </p:cNvPr>
                <p:cNvGrpSpPr/>
                <p:nvPr/>
              </p:nvGrpSpPr>
              <p:grpSpPr>
                <a:xfrm>
                  <a:off x="311495" y="422031"/>
                  <a:ext cx="2487170" cy="813916"/>
                  <a:chOff x="311495" y="422031"/>
                  <a:chExt cx="2643138" cy="813916"/>
                </a:xfrm>
                <a:grpFill/>
              </p:grpSpPr>
              <p:sp>
                <p:nvSpPr>
                  <p:cNvPr id="177" name="Rounded Rectangle 176">
                    <a:extLst>
                      <a:ext uri="{FF2B5EF4-FFF2-40B4-BE49-F238E27FC236}">
                        <a16:creationId xmlns:a16="http://schemas.microsoft.com/office/drawing/2014/main" id="{B559EB4E-4FD4-CF9F-D0FB-5E60E5C441D9}"/>
                      </a:ext>
                    </a:extLst>
                  </p:cNvPr>
                  <p:cNvSpPr/>
                  <p:nvPr/>
                </p:nvSpPr>
                <p:spPr>
                  <a:xfrm>
                    <a:off x="311495" y="422031"/>
                    <a:ext cx="2643137" cy="813916"/>
                  </a:xfrm>
                  <a:prstGeom prst="roundRect">
                    <a:avLst>
                      <a:gd name="adj" fmla="val 46297"/>
                    </a:avLst>
                  </a:pr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400" dirty="0"/>
                  </a:p>
                </p:txBody>
              </p:sp>
              <p:sp>
                <p:nvSpPr>
                  <p:cNvPr id="176" name="Rectangle 175">
                    <a:extLst>
                      <a:ext uri="{FF2B5EF4-FFF2-40B4-BE49-F238E27FC236}">
                        <a16:creationId xmlns:a16="http://schemas.microsoft.com/office/drawing/2014/main" id="{0F31397B-FB40-34A7-892D-EC638694F332}"/>
                      </a:ext>
                    </a:extLst>
                  </p:cNvPr>
                  <p:cNvSpPr/>
                  <p:nvPr/>
                </p:nvSpPr>
                <p:spPr>
                  <a:xfrm>
                    <a:off x="2362417" y="422031"/>
                    <a:ext cx="592216" cy="813916"/>
                  </a:xfrm>
                  <a:prstGeom prst="rect">
                    <a:avLst/>
                  </a:pr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400" dirty="0"/>
                  </a:p>
                </p:txBody>
              </p:sp>
            </p:grpSp>
            <p:sp>
              <p:nvSpPr>
                <p:cNvPr id="174" name="TextBox 173">
                  <a:extLst>
                    <a:ext uri="{FF2B5EF4-FFF2-40B4-BE49-F238E27FC236}">
                      <a16:creationId xmlns:a16="http://schemas.microsoft.com/office/drawing/2014/main" id="{C1E4592D-B075-98F0-566C-618295EA5480}"/>
                    </a:ext>
                  </a:extLst>
                </p:cNvPr>
                <p:cNvSpPr txBox="1"/>
                <p:nvPr/>
              </p:nvSpPr>
              <p:spPr>
                <a:xfrm>
                  <a:off x="311496" y="569626"/>
                  <a:ext cx="2487166" cy="53726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000" dirty="0">
                      <a:solidFill>
                        <a:schemeClr val="bg1"/>
                      </a:solidFill>
                      <a:latin typeface="Bree Serif" panose="02000503040000020004" pitchFamily="2" charset="77"/>
                    </a:rPr>
                    <a:t>6. Record</a:t>
                  </a:r>
                </a:p>
              </p:txBody>
            </p:sp>
          </p:grpSp>
        </p:grp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736E24EE-F3BB-8E62-61B9-67157BC4ABD6}"/>
              </a:ext>
            </a:extLst>
          </p:cNvPr>
          <p:cNvSpPr txBox="1"/>
          <p:nvPr/>
        </p:nvSpPr>
        <p:spPr>
          <a:xfrm>
            <a:off x="461765" y="6065"/>
            <a:ext cx="8088880" cy="378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Bef>
                <a:spcPts val="800"/>
              </a:spcBef>
              <a:spcAft>
                <a:spcPts val="400"/>
              </a:spcAft>
            </a:pPr>
            <a:r>
              <a:rPr lang="en-GB" sz="1800" b="1" kern="100" dirty="0">
                <a:solidFill>
                  <a:srgbClr val="0F4761"/>
                </a:solidFill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SOP – </a:t>
            </a:r>
            <a:r>
              <a:rPr lang="en-GB" b="1" kern="100" dirty="0">
                <a:solidFill>
                  <a:srgbClr val="0F4761"/>
                </a:solidFill>
                <a:latin typeface="Aptos Display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Remotely </a:t>
            </a:r>
            <a:r>
              <a:rPr lang="en-GB" sz="1800" b="1" kern="100" dirty="0">
                <a:solidFill>
                  <a:srgbClr val="0F4761"/>
                </a:solidFill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Prescribing &amp; Dispensing Medication in IUC Treatment Centre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59975FD-5C55-EE09-0A47-AFB1ADDC19A5}"/>
              </a:ext>
            </a:extLst>
          </p:cNvPr>
          <p:cNvSpPr txBox="1"/>
          <p:nvPr/>
        </p:nvSpPr>
        <p:spPr>
          <a:xfrm>
            <a:off x="210312" y="311713"/>
            <a:ext cx="87142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Medication should only be dispensed from stock in exceptional circumstances, if a chemist is closed and is needed for immediate treatment</a:t>
            </a:r>
            <a:endParaRPr lang="en-GB" sz="1200" dirty="0"/>
          </a:p>
        </p:txBody>
      </p:sp>
      <p:cxnSp>
        <p:nvCxnSpPr>
          <p:cNvPr id="6" name="Connector: Elbow 5">
            <a:extLst>
              <a:ext uri="{FF2B5EF4-FFF2-40B4-BE49-F238E27FC236}">
                <a16:creationId xmlns:a16="http://schemas.microsoft.com/office/drawing/2014/main" id="{8AF32A74-6343-28EA-A324-E1C38AAD981B}"/>
              </a:ext>
            </a:extLst>
          </p:cNvPr>
          <p:cNvCxnSpPr>
            <a:cxnSpLocks/>
            <a:stCxn id="51" idx="3"/>
            <a:endCxn id="88" idx="1"/>
          </p:cNvCxnSpPr>
          <p:nvPr/>
        </p:nvCxnSpPr>
        <p:spPr>
          <a:xfrm flipV="1">
            <a:off x="2359232" y="2759531"/>
            <a:ext cx="413839" cy="1"/>
          </a:xfrm>
          <a:prstGeom prst="bentConnector3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Connector: Elbow 7">
            <a:extLst>
              <a:ext uri="{FF2B5EF4-FFF2-40B4-BE49-F238E27FC236}">
                <a16:creationId xmlns:a16="http://schemas.microsoft.com/office/drawing/2014/main" id="{56267106-1416-4B31-D7BD-7C41EB826051}"/>
              </a:ext>
            </a:extLst>
          </p:cNvPr>
          <p:cNvCxnSpPr>
            <a:cxnSpLocks/>
            <a:stCxn id="88" idx="2"/>
            <a:endCxn id="126" idx="0"/>
          </p:cNvCxnSpPr>
          <p:nvPr/>
        </p:nvCxnSpPr>
        <p:spPr>
          <a:xfrm rot="5400000">
            <a:off x="2404245" y="3066508"/>
            <a:ext cx="322102" cy="2083715"/>
          </a:xfrm>
          <a:prstGeom prst="bentConnector3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Connector: Elbow 11">
            <a:extLst>
              <a:ext uri="{FF2B5EF4-FFF2-40B4-BE49-F238E27FC236}">
                <a16:creationId xmlns:a16="http://schemas.microsoft.com/office/drawing/2014/main" id="{E64F4293-6BE1-C216-CDB4-D4459D6F4D99}"/>
              </a:ext>
            </a:extLst>
          </p:cNvPr>
          <p:cNvCxnSpPr>
            <a:cxnSpLocks/>
            <a:stCxn id="119" idx="3"/>
            <a:endCxn id="160" idx="1"/>
          </p:cNvCxnSpPr>
          <p:nvPr/>
        </p:nvCxnSpPr>
        <p:spPr>
          <a:xfrm flipV="1">
            <a:off x="2357518" y="5742815"/>
            <a:ext cx="418964" cy="5091"/>
          </a:xfrm>
          <a:prstGeom prst="bentConnector3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Connector: Elbow 13">
            <a:extLst>
              <a:ext uri="{FF2B5EF4-FFF2-40B4-BE49-F238E27FC236}">
                <a16:creationId xmlns:a16="http://schemas.microsoft.com/office/drawing/2014/main" id="{243039DC-E4C4-9956-90EE-1841FC4D947E}"/>
              </a:ext>
            </a:extLst>
          </p:cNvPr>
          <p:cNvCxnSpPr>
            <a:cxnSpLocks/>
            <a:stCxn id="160" idx="3"/>
            <a:endCxn id="98" idx="1"/>
          </p:cNvCxnSpPr>
          <p:nvPr/>
        </p:nvCxnSpPr>
        <p:spPr>
          <a:xfrm flipV="1">
            <a:off x="4444643" y="2779429"/>
            <a:ext cx="430242" cy="2963386"/>
          </a:xfrm>
          <a:prstGeom prst="bentConnector3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Connector: Elbow 15">
            <a:extLst>
              <a:ext uri="{FF2B5EF4-FFF2-40B4-BE49-F238E27FC236}">
                <a16:creationId xmlns:a16="http://schemas.microsoft.com/office/drawing/2014/main" id="{888DF7D0-CEAA-2592-C710-311550B1311A}"/>
              </a:ext>
            </a:extLst>
          </p:cNvPr>
          <p:cNvCxnSpPr>
            <a:cxnSpLocks/>
            <a:stCxn id="98" idx="2"/>
            <a:endCxn id="177" idx="0"/>
          </p:cNvCxnSpPr>
          <p:nvPr/>
        </p:nvCxnSpPr>
        <p:spPr>
          <a:xfrm rot="5400000">
            <a:off x="5566166" y="4127631"/>
            <a:ext cx="282310" cy="1262"/>
          </a:xfrm>
          <a:prstGeom prst="bentConnector3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Connector: Elbow 20">
            <a:extLst>
              <a:ext uri="{FF2B5EF4-FFF2-40B4-BE49-F238E27FC236}">
                <a16:creationId xmlns:a16="http://schemas.microsoft.com/office/drawing/2014/main" id="{4D8215F4-F526-CA6E-5285-6A004BD70846}"/>
              </a:ext>
            </a:extLst>
          </p:cNvPr>
          <p:cNvCxnSpPr>
            <a:stCxn id="170" idx="3"/>
            <a:endCxn id="108" idx="1"/>
          </p:cNvCxnSpPr>
          <p:nvPr/>
        </p:nvCxnSpPr>
        <p:spPr>
          <a:xfrm flipV="1">
            <a:off x="6531495" y="3732068"/>
            <a:ext cx="469858" cy="2019890"/>
          </a:xfrm>
          <a:prstGeom prst="bentConnector3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500105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1" name="Group 190">
            <a:extLst>
              <a:ext uri="{FF2B5EF4-FFF2-40B4-BE49-F238E27FC236}">
                <a16:creationId xmlns:a16="http://schemas.microsoft.com/office/drawing/2014/main" id="{929D0E10-D530-24F5-7019-5997829E43D5}"/>
              </a:ext>
            </a:extLst>
          </p:cNvPr>
          <p:cNvGrpSpPr/>
          <p:nvPr/>
        </p:nvGrpSpPr>
        <p:grpSpPr>
          <a:xfrm>
            <a:off x="123899" y="965613"/>
            <a:ext cx="8543588" cy="2963111"/>
            <a:chOff x="-324594" y="778896"/>
            <a:chExt cx="8984245" cy="2963111"/>
          </a:xfrm>
        </p:grpSpPr>
        <p:grpSp>
          <p:nvGrpSpPr>
            <p:cNvPr id="86" name="Group 85">
              <a:extLst>
                <a:ext uri="{FF2B5EF4-FFF2-40B4-BE49-F238E27FC236}">
                  <a16:creationId xmlns:a16="http://schemas.microsoft.com/office/drawing/2014/main" id="{EEE705E3-1604-2F37-338E-4C48018B60AE}"/>
                </a:ext>
              </a:extLst>
            </p:cNvPr>
            <p:cNvGrpSpPr/>
            <p:nvPr/>
          </p:nvGrpSpPr>
          <p:grpSpPr>
            <a:xfrm>
              <a:off x="273965" y="778896"/>
              <a:ext cx="1760169" cy="2942148"/>
              <a:chOff x="300619" y="422031"/>
              <a:chExt cx="2363537" cy="3950687"/>
            </a:xfrm>
          </p:grpSpPr>
          <p:sp>
            <p:nvSpPr>
              <p:cNvPr id="51" name="Rectangle 50">
                <a:extLst>
                  <a:ext uri="{FF2B5EF4-FFF2-40B4-BE49-F238E27FC236}">
                    <a16:creationId xmlns:a16="http://schemas.microsoft.com/office/drawing/2014/main" id="{0BB19F9A-48D5-07C8-8025-06EA24674306}"/>
                  </a:ext>
                </a:extLst>
              </p:cNvPr>
              <p:cNvSpPr/>
              <p:nvPr/>
            </p:nvSpPr>
            <p:spPr>
              <a:xfrm>
                <a:off x="300619" y="1171418"/>
                <a:ext cx="2352657" cy="3201300"/>
              </a:xfrm>
              <a:prstGeom prst="rect">
                <a:avLst/>
              </a:prstGeom>
              <a:solidFill>
                <a:srgbClr val="D2E3F3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144000" tIns="72000" rIns="144000" bIns="72000" rtlCol="0" anchor="t" anchorCtr="0"/>
              <a:lstStyle/>
              <a:p>
                <a:pPr lvl="0"/>
                <a:r>
                  <a:rPr lang="en-GB" sz="1100" dirty="0">
                    <a:solidFill>
                      <a:schemeClr val="tx2"/>
                    </a:solidFill>
                  </a:rPr>
                  <a:t>A Home Visit may require End of Life Drugs and therefore Schedule 2 medication.  </a:t>
                </a:r>
              </a:p>
              <a:p>
                <a:pPr lvl="0"/>
                <a:endParaRPr lang="en-GB" sz="1100" dirty="0">
                  <a:solidFill>
                    <a:schemeClr val="tx2"/>
                  </a:solidFill>
                </a:endParaRPr>
              </a:p>
              <a:p>
                <a:pPr lvl="0"/>
                <a:r>
                  <a:rPr lang="en-GB" sz="1100" dirty="0">
                    <a:solidFill>
                      <a:schemeClr val="tx2"/>
                    </a:solidFill>
                  </a:rPr>
                  <a:t>The Clinician is to accompany the Host to retrieve Schedule 2 drugs from the safe.</a:t>
                </a:r>
              </a:p>
            </p:txBody>
          </p:sp>
          <p:sp>
            <p:nvSpPr>
              <p:cNvPr id="52" name="Rectangle 51">
                <a:extLst>
                  <a:ext uri="{FF2B5EF4-FFF2-40B4-BE49-F238E27FC236}">
                    <a16:creationId xmlns:a16="http://schemas.microsoft.com/office/drawing/2014/main" id="{4DE58263-72F1-42C7-B8D1-548818830700}"/>
                  </a:ext>
                </a:extLst>
              </p:cNvPr>
              <p:cNvSpPr/>
              <p:nvPr/>
            </p:nvSpPr>
            <p:spPr>
              <a:xfrm>
                <a:off x="311489" y="791155"/>
                <a:ext cx="1805230" cy="444792"/>
              </a:xfrm>
              <a:prstGeom prst="rect">
                <a:avLst/>
              </a:prstGeom>
              <a:solidFill>
                <a:schemeClr val="tx2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00"/>
              </a:p>
            </p:txBody>
          </p:sp>
          <p:grpSp>
            <p:nvGrpSpPr>
              <p:cNvPr id="29" name="Group 28">
                <a:extLst>
                  <a:ext uri="{FF2B5EF4-FFF2-40B4-BE49-F238E27FC236}">
                    <a16:creationId xmlns:a16="http://schemas.microsoft.com/office/drawing/2014/main" id="{6EF55438-BF08-9156-D6DC-5342C4141681}"/>
                  </a:ext>
                </a:extLst>
              </p:cNvPr>
              <p:cNvGrpSpPr/>
              <p:nvPr/>
            </p:nvGrpSpPr>
            <p:grpSpPr>
              <a:xfrm>
                <a:off x="311494" y="422031"/>
                <a:ext cx="2352662" cy="813917"/>
                <a:chOff x="311494" y="422031"/>
                <a:chExt cx="2515144" cy="813917"/>
              </a:xfrm>
              <a:solidFill>
                <a:schemeClr val="tx2">
                  <a:lumMod val="75000"/>
                  <a:lumOff val="25000"/>
                </a:schemeClr>
              </a:solidFill>
            </p:grpSpPr>
            <p:grpSp>
              <p:nvGrpSpPr>
                <p:cNvPr id="11" name="Group 10">
                  <a:extLst>
                    <a:ext uri="{FF2B5EF4-FFF2-40B4-BE49-F238E27FC236}">
                      <a16:creationId xmlns:a16="http://schemas.microsoft.com/office/drawing/2014/main" id="{4C614A07-7F52-84BE-262B-303AB6E6005F}"/>
                    </a:ext>
                  </a:extLst>
                </p:cNvPr>
                <p:cNvGrpSpPr/>
                <p:nvPr/>
              </p:nvGrpSpPr>
              <p:grpSpPr>
                <a:xfrm>
                  <a:off x="311494" y="422031"/>
                  <a:ext cx="2515144" cy="813917"/>
                  <a:chOff x="311493" y="422031"/>
                  <a:chExt cx="2672866" cy="813917"/>
                </a:xfrm>
                <a:grpFill/>
              </p:grpSpPr>
              <p:sp>
                <p:nvSpPr>
                  <p:cNvPr id="4" name="Rounded Rectangle 3">
                    <a:extLst>
                      <a:ext uri="{FF2B5EF4-FFF2-40B4-BE49-F238E27FC236}">
                        <a16:creationId xmlns:a16="http://schemas.microsoft.com/office/drawing/2014/main" id="{1BB84713-F9A4-CA81-996C-EAFE3E960E63}"/>
                      </a:ext>
                    </a:extLst>
                  </p:cNvPr>
                  <p:cNvSpPr/>
                  <p:nvPr/>
                </p:nvSpPr>
                <p:spPr>
                  <a:xfrm>
                    <a:off x="311493" y="422031"/>
                    <a:ext cx="2672866" cy="813917"/>
                  </a:xfrm>
                  <a:prstGeom prst="roundRect">
                    <a:avLst>
                      <a:gd name="adj" fmla="val 46297"/>
                    </a:avLst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400" dirty="0"/>
                  </a:p>
                </p:txBody>
              </p:sp>
              <p:sp>
                <p:nvSpPr>
                  <p:cNvPr id="10" name="Rectangle 9">
                    <a:extLst>
                      <a:ext uri="{FF2B5EF4-FFF2-40B4-BE49-F238E27FC236}">
                        <a16:creationId xmlns:a16="http://schemas.microsoft.com/office/drawing/2014/main" id="{5130724C-1F19-8AF5-A1F3-83FB186876CB}"/>
                      </a:ext>
                    </a:extLst>
                  </p:cNvPr>
                  <p:cNvSpPr/>
                  <p:nvPr/>
                </p:nvSpPr>
                <p:spPr>
                  <a:xfrm>
                    <a:off x="2362415" y="422031"/>
                    <a:ext cx="621939" cy="813916"/>
                  </a:xfrm>
                  <a:prstGeom prst="rect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400" dirty="0"/>
                  </a:p>
                </p:txBody>
              </p:sp>
            </p:grpSp>
            <p:sp>
              <p:nvSpPr>
                <p:cNvPr id="28" name="TextBox 27">
                  <a:extLst>
                    <a:ext uri="{FF2B5EF4-FFF2-40B4-BE49-F238E27FC236}">
                      <a16:creationId xmlns:a16="http://schemas.microsoft.com/office/drawing/2014/main" id="{E485DDC7-2755-0C13-E658-EA4D3269041D}"/>
                    </a:ext>
                  </a:extLst>
                </p:cNvPr>
                <p:cNvSpPr txBox="1"/>
                <p:nvPr/>
              </p:nvSpPr>
              <p:spPr>
                <a:xfrm>
                  <a:off x="311496" y="569626"/>
                  <a:ext cx="2515142" cy="53726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000" dirty="0">
                      <a:solidFill>
                        <a:schemeClr val="bg1"/>
                      </a:solidFill>
                      <a:latin typeface="Bree Serif" panose="02000503040000020004" pitchFamily="2" charset="77"/>
                    </a:rPr>
                    <a:t>1. Collect</a:t>
                  </a:r>
                </a:p>
              </p:txBody>
            </p:sp>
          </p:grpSp>
        </p:grpSp>
        <p:grpSp>
          <p:nvGrpSpPr>
            <p:cNvPr id="87" name="Group 86">
              <a:extLst>
                <a:ext uri="{FF2B5EF4-FFF2-40B4-BE49-F238E27FC236}">
                  <a16:creationId xmlns:a16="http://schemas.microsoft.com/office/drawing/2014/main" id="{1844EA91-26EB-58FC-E0FD-29D7CA1253C6}"/>
                </a:ext>
              </a:extLst>
            </p:cNvPr>
            <p:cNvGrpSpPr/>
            <p:nvPr/>
          </p:nvGrpSpPr>
          <p:grpSpPr>
            <a:xfrm>
              <a:off x="2474164" y="778896"/>
              <a:ext cx="1761661" cy="2963110"/>
              <a:chOff x="311489" y="422031"/>
              <a:chExt cx="2365543" cy="3978837"/>
            </a:xfrm>
          </p:grpSpPr>
          <p:sp>
            <p:nvSpPr>
              <p:cNvPr id="88" name="Rectangle 87">
                <a:extLst>
                  <a:ext uri="{FF2B5EF4-FFF2-40B4-BE49-F238E27FC236}">
                    <a16:creationId xmlns:a16="http://schemas.microsoft.com/office/drawing/2014/main" id="{CB2C3201-823C-3D60-D005-018A95AA3A0C}"/>
                  </a:ext>
                </a:extLst>
              </p:cNvPr>
              <p:cNvSpPr/>
              <p:nvPr/>
            </p:nvSpPr>
            <p:spPr>
              <a:xfrm>
                <a:off x="324375" y="1199566"/>
                <a:ext cx="2352657" cy="3201302"/>
              </a:xfrm>
              <a:prstGeom prst="rect">
                <a:avLst/>
              </a:prstGeom>
              <a:solidFill>
                <a:srgbClr val="D2E3F3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144000" tIns="72000" rIns="144000" bIns="72000" rtlCol="0" anchor="t" anchorCtr="0"/>
              <a:lstStyle/>
              <a:p>
                <a:pPr lvl="0"/>
                <a:r>
                  <a:rPr lang="en-GB" sz="1100" dirty="0">
                    <a:solidFill>
                      <a:schemeClr val="tx2"/>
                    </a:solidFill>
                  </a:rPr>
                  <a:t>The Schedule 2 drugs must be recorded and signed out of the appropriate  Controlled Drug Register book and witnessed with Host in a Treatment Centre</a:t>
                </a:r>
              </a:p>
              <a:p>
                <a:pPr lvl="0"/>
                <a:endParaRPr lang="en-GB" sz="1100" dirty="0">
                  <a:solidFill>
                    <a:schemeClr val="tx2"/>
                  </a:solidFill>
                </a:endParaRPr>
              </a:p>
              <a:p>
                <a:pPr lvl="0"/>
                <a:r>
                  <a:rPr lang="en-GB" sz="1100" dirty="0">
                    <a:solidFill>
                      <a:schemeClr val="tx2"/>
                    </a:solidFill>
                  </a:rPr>
                  <a:t>Clinicians to handle all controlled drugs</a:t>
                </a:r>
              </a:p>
            </p:txBody>
          </p:sp>
          <p:sp>
            <p:nvSpPr>
              <p:cNvPr id="89" name="Rectangle 88">
                <a:extLst>
                  <a:ext uri="{FF2B5EF4-FFF2-40B4-BE49-F238E27FC236}">
                    <a16:creationId xmlns:a16="http://schemas.microsoft.com/office/drawing/2014/main" id="{8992506D-0C0F-9FA1-112F-02BB17954D1A}"/>
                  </a:ext>
                </a:extLst>
              </p:cNvPr>
              <p:cNvSpPr/>
              <p:nvPr/>
            </p:nvSpPr>
            <p:spPr>
              <a:xfrm>
                <a:off x="311489" y="791155"/>
                <a:ext cx="1805230" cy="444792"/>
              </a:xfrm>
              <a:prstGeom prst="rect">
                <a:avLst/>
              </a:prstGeom>
              <a:solidFill>
                <a:schemeClr val="tx2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00"/>
              </a:p>
            </p:txBody>
          </p:sp>
          <p:grpSp>
            <p:nvGrpSpPr>
              <p:cNvPr id="90" name="Group 89">
                <a:extLst>
                  <a:ext uri="{FF2B5EF4-FFF2-40B4-BE49-F238E27FC236}">
                    <a16:creationId xmlns:a16="http://schemas.microsoft.com/office/drawing/2014/main" id="{BFF5214F-D7FB-034E-CB7A-FAA1A7A38121}"/>
                  </a:ext>
                </a:extLst>
              </p:cNvPr>
              <p:cNvGrpSpPr/>
              <p:nvPr/>
            </p:nvGrpSpPr>
            <p:grpSpPr>
              <a:xfrm>
                <a:off x="311494" y="422031"/>
                <a:ext cx="2352662" cy="813917"/>
                <a:chOff x="311494" y="422031"/>
                <a:chExt cx="2515144" cy="813917"/>
              </a:xfrm>
              <a:solidFill>
                <a:schemeClr val="tx2">
                  <a:lumMod val="75000"/>
                  <a:lumOff val="25000"/>
                </a:schemeClr>
              </a:solidFill>
            </p:grpSpPr>
            <p:grpSp>
              <p:nvGrpSpPr>
                <p:cNvPr id="91" name="Group 90">
                  <a:extLst>
                    <a:ext uri="{FF2B5EF4-FFF2-40B4-BE49-F238E27FC236}">
                      <a16:creationId xmlns:a16="http://schemas.microsoft.com/office/drawing/2014/main" id="{7CD8869F-D653-2C96-EBF7-EF2F087C2BAE}"/>
                    </a:ext>
                  </a:extLst>
                </p:cNvPr>
                <p:cNvGrpSpPr/>
                <p:nvPr/>
              </p:nvGrpSpPr>
              <p:grpSpPr>
                <a:xfrm>
                  <a:off x="311494" y="422031"/>
                  <a:ext cx="2515144" cy="813917"/>
                  <a:chOff x="311493" y="422031"/>
                  <a:chExt cx="2672866" cy="813917"/>
                </a:xfrm>
                <a:grpFill/>
              </p:grpSpPr>
              <p:sp>
                <p:nvSpPr>
                  <p:cNvPr id="95" name="Rounded Rectangle 94">
                    <a:extLst>
                      <a:ext uri="{FF2B5EF4-FFF2-40B4-BE49-F238E27FC236}">
                        <a16:creationId xmlns:a16="http://schemas.microsoft.com/office/drawing/2014/main" id="{BDF9C85F-82CD-D6B7-EB3D-56407201E2BA}"/>
                      </a:ext>
                    </a:extLst>
                  </p:cNvPr>
                  <p:cNvSpPr/>
                  <p:nvPr/>
                </p:nvSpPr>
                <p:spPr>
                  <a:xfrm>
                    <a:off x="311493" y="422031"/>
                    <a:ext cx="2672866" cy="813917"/>
                  </a:xfrm>
                  <a:prstGeom prst="roundRect">
                    <a:avLst>
                      <a:gd name="adj" fmla="val 46297"/>
                    </a:avLst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400" dirty="0"/>
                  </a:p>
                </p:txBody>
              </p:sp>
              <p:sp>
                <p:nvSpPr>
                  <p:cNvPr id="94" name="Rectangle 93">
                    <a:extLst>
                      <a:ext uri="{FF2B5EF4-FFF2-40B4-BE49-F238E27FC236}">
                        <a16:creationId xmlns:a16="http://schemas.microsoft.com/office/drawing/2014/main" id="{8EA310F1-759D-9F5A-EB56-DB5C2A8C72DD}"/>
                      </a:ext>
                    </a:extLst>
                  </p:cNvPr>
                  <p:cNvSpPr/>
                  <p:nvPr/>
                </p:nvSpPr>
                <p:spPr>
                  <a:xfrm>
                    <a:off x="2362415" y="422031"/>
                    <a:ext cx="621939" cy="813916"/>
                  </a:xfrm>
                  <a:prstGeom prst="rect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400" dirty="0"/>
                  </a:p>
                </p:txBody>
              </p:sp>
            </p:grpSp>
            <p:sp>
              <p:nvSpPr>
                <p:cNvPr id="92" name="TextBox 91">
                  <a:extLst>
                    <a:ext uri="{FF2B5EF4-FFF2-40B4-BE49-F238E27FC236}">
                      <a16:creationId xmlns:a16="http://schemas.microsoft.com/office/drawing/2014/main" id="{7965A675-DDFB-D714-B10C-B43B318C7BF8}"/>
                    </a:ext>
                  </a:extLst>
                </p:cNvPr>
                <p:cNvSpPr txBox="1"/>
                <p:nvPr/>
              </p:nvSpPr>
              <p:spPr>
                <a:xfrm>
                  <a:off x="311496" y="569626"/>
                  <a:ext cx="2515142" cy="53726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000" dirty="0">
                      <a:solidFill>
                        <a:schemeClr val="bg1"/>
                      </a:solidFill>
                      <a:latin typeface="Bree Serif" panose="02000503040000020004" pitchFamily="2" charset="77"/>
                    </a:rPr>
                    <a:t>3. Sign</a:t>
                  </a:r>
                </a:p>
              </p:txBody>
            </p:sp>
          </p:grpSp>
        </p:grpSp>
        <p:grpSp>
          <p:nvGrpSpPr>
            <p:cNvPr id="97" name="Group 96">
              <a:extLst>
                <a:ext uri="{FF2B5EF4-FFF2-40B4-BE49-F238E27FC236}">
                  <a16:creationId xmlns:a16="http://schemas.microsoft.com/office/drawing/2014/main" id="{7C7E4C0F-0FA9-FB58-EB6B-551D84C10A97}"/>
                </a:ext>
              </a:extLst>
            </p:cNvPr>
            <p:cNvGrpSpPr/>
            <p:nvPr/>
          </p:nvGrpSpPr>
          <p:grpSpPr>
            <a:xfrm>
              <a:off x="4685464" y="778896"/>
              <a:ext cx="1752073" cy="2963110"/>
              <a:chOff x="311489" y="422031"/>
              <a:chExt cx="2352667" cy="3978835"/>
            </a:xfrm>
          </p:grpSpPr>
          <p:sp>
            <p:nvSpPr>
              <p:cNvPr id="98" name="Rectangle 97">
                <a:extLst>
                  <a:ext uri="{FF2B5EF4-FFF2-40B4-BE49-F238E27FC236}">
                    <a16:creationId xmlns:a16="http://schemas.microsoft.com/office/drawing/2014/main" id="{B91EF506-3330-220C-28AC-F23B4448FBED}"/>
                  </a:ext>
                </a:extLst>
              </p:cNvPr>
              <p:cNvSpPr/>
              <p:nvPr/>
            </p:nvSpPr>
            <p:spPr>
              <a:xfrm>
                <a:off x="311496" y="1235946"/>
                <a:ext cx="2352657" cy="3164920"/>
              </a:xfrm>
              <a:prstGeom prst="rect">
                <a:avLst/>
              </a:prstGeom>
              <a:solidFill>
                <a:srgbClr val="D2E3F3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144000" tIns="72000" rIns="144000" bIns="72000" rtlCol="0" anchor="t" anchorCtr="0"/>
              <a:lstStyle/>
              <a:p>
                <a:pPr lvl="0"/>
                <a:r>
                  <a:rPr lang="en-GB" sz="1100" dirty="0">
                    <a:solidFill>
                      <a:schemeClr val="tx2"/>
                    </a:solidFill>
                  </a:rPr>
                  <a:t>Schedule 2 medication must be securely transported to the car and put in the </a:t>
                </a:r>
                <a:r>
                  <a:rPr lang="en-GB" sz="1100" b="1" dirty="0">
                    <a:solidFill>
                      <a:schemeClr val="tx2"/>
                    </a:solidFill>
                  </a:rPr>
                  <a:t>car</a:t>
                </a:r>
                <a:r>
                  <a:rPr lang="en-GB" sz="1100" dirty="0">
                    <a:solidFill>
                      <a:schemeClr val="tx2"/>
                    </a:solidFill>
                  </a:rPr>
                  <a:t> </a:t>
                </a:r>
                <a:r>
                  <a:rPr lang="en-GB" sz="1100" b="1" dirty="0">
                    <a:solidFill>
                      <a:schemeClr val="tx2"/>
                    </a:solidFill>
                  </a:rPr>
                  <a:t>safe</a:t>
                </a:r>
                <a:r>
                  <a:rPr lang="en-GB" sz="1100" dirty="0">
                    <a:solidFill>
                      <a:schemeClr val="tx2"/>
                    </a:solidFill>
                  </a:rPr>
                  <a:t> accompanied by the Driver.  </a:t>
                </a:r>
              </a:p>
              <a:p>
                <a:pPr lvl="0"/>
                <a:endParaRPr lang="en-GB" sz="1100" dirty="0">
                  <a:solidFill>
                    <a:schemeClr val="tx2"/>
                  </a:solidFill>
                </a:endParaRPr>
              </a:p>
              <a:p>
                <a:pPr lvl="0"/>
                <a:r>
                  <a:rPr lang="en-GB" sz="1100" dirty="0">
                    <a:solidFill>
                      <a:schemeClr val="tx2"/>
                    </a:solidFill>
                  </a:rPr>
                  <a:t>The Controlled Drug Register book is to be updated in the car</a:t>
                </a:r>
              </a:p>
            </p:txBody>
          </p:sp>
          <p:sp>
            <p:nvSpPr>
              <p:cNvPr id="99" name="Rectangle 98">
                <a:extLst>
                  <a:ext uri="{FF2B5EF4-FFF2-40B4-BE49-F238E27FC236}">
                    <a16:creationId xmlns:a16="http://schemas.microsoft.com/office/drawing/2014/main" id="{ED66D1DF-7739-0621-151D-36E15937DA71}"/>
                  </a:ext>
                </a:extLst>
              </p:cNvPr>
              <p:cNvSpPr/>
              <p:nvPr/>
            </p:nvSpPr>
            <p:spPr>
              <a:xfrm>
                <a:off x="311489" y="791155"/>
                <a:ext cx="1805230" cy="444792"/>
              </a:xfrm>
              <a:prstGeom prst="rect">
                <a:avLst/>
              </a:prstGeom>
              <a:solidFill>
                <a:schemeClr val="tx2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00"/>
              </a:p>
            </p:txBody>
          </p:sp>
          <p:grpSp>
            <p:nvGrpSpPr>
              <p:cNvPr id="100" name="Group 99">
                <a:extLst>
                  <a:ext uri="{FF2B5EF4-FFF2-40B4-BE49-F238E27FC236}">
                    <a16:creationId xmlns:a16="http://schemas.microsoft.com/office/drawing/2014/main" id="{018082DD-1167-AE6B-712B-7598CC56D48C}"/>
                  </a:ext>
                </a:extLst>
              </p:cNvPr>
              <p:cNvGrpSpPr/>
              <p:nvPr/>
            </p:nvGrpSpPr>
            <p:grpSpPr>
              <a:xfrm>
                <a:off x="311494" y="422031"/>
                <a:ext cx="2352662" cy="813916"/>
                <a:chOff x="311494" y="422031"/>
                <a:chExt cx="2515144" cy="813916"/>
              </a:xfrm>
              <a:solidFill>
                <a:schemeClr val="tx2">
                  <a:lumMod val="75000"/>
                  <a:lumOff val="25000"/>
                </a:schemeClr>
              </a:solidFill>
            </p:grpSpPr>
            <p:grpSp>
              <p:nvGrpSpPr>
                <p:cNvPr id="101" name="Group 100">
                  <a:extLst>
                    <a:ext uri="{FF2B5EF4-FFF2-40B4-BE49-F238E27FC236}">
                      <a16:creationId xmlns:a16="http://schemas.microsoft.com/office/drawing/2014/main" id="{D2B8951E-82C2-DA3D-3261-86DA8A479CFF}"/>
                    </a:ext>
                  </a:extLst>
                </p:cNvPr>
                <p:cNvGrpSpPr/>
                <p:nvPr/>
              </p:nvGrpSpPr>
              <p:grpSpPr>
                <a:xfrm>
                  <a:off x="311494" y="422031"/>
                  <a:ext cx="2515144" cy="813916"/>
                  <a:chOff x="311493" y="422031"/>
                  <a:chExt cx="2672866" cy="813916"/>
                </a:xfrm>
                <a:grpFill/>
              </p:grpSpPr>
              <p:sp>
                <p:nvSpPr>
                  <p:cNvPr id="105" name="Rounded Rectangle 104">
                    <a:extLst>
                      <a:ext uri="{FF2B5EF4-FFF2-40B4-BE49-F238E27FC236}">
                        <a16:creationId xmlns:a16="http://schemas.microsoft.com/office/drawing/2014/main" id="{A0C53F42-10AB-4D03-7027-2EE2672CA18B}"/>
                      </a:ext>
                    </a:extLst>
                  </p:cNvPr>
                  <p:cNvSpPr/>
                  <p:nvPr/>
                </p:nvSpPr>
                <p:spPr>
                  <a:xfrm>
                    <a:off x="311493" y="422031"/>
                    <a:ext cx="2672866" cy="813916"/>
                  </a:xfrm>
                  <a:prstGeom prst="roundRect">
                    <a:avLst>
                      <a:gd name="adj" fmla="val 46297"/>
                    </a:avLst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400" dirty="0"/>
                  </a:p>
                </p:txBody>
              </p:sp>
              <p:sp>
                <p:nvSpPr>
                  <p:cNvPr id="104" name="Rectangle 103">
                    <a:extLst>
                      <a:ext uri="{FF2B5EF4-FFF2-40B4-BE49-F238E27FC236}">
                        <a16:creationId xmlns:a16="http://schemas.microsoft.com/office/drawing/2014/main" id="{FB184714-D472-798E-F876-3C2298AAF3D3}"/>
                      </a:ext>
                    </a:extLst>
                  </p:cNvPr>
                  <p:cNvSpPr/>
                  <p:nvPr/>
                </p:nvSpPr>
                <p:spPr>
                  <a:xfrm>
                    <a:off x="2362415" y="422031"/>
                    <a:ext cx="621939" cy="813916"/>
                  </a:xfrm>
                  <a:prstGeom prst="rect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400" dirty="0"/>
                  </a:p>
                </p:txBody>
              </p:sp>
            </p:grpSp>
            <p:sp>
              <p:nvSpPr>
                <p:cNvPr id="102" name="TextBox 101">
                  <a:extLst>
                    <a:ext uri="{FF2B5EF4-FFF2-40B4-BE49-F238E27FC236}">
                      <a16:creationId xmlns:a16="http://schemas.microsoft.com/office/drawing/2014/main" id="{B96C1B02-44C0-2688-F250-C9B615A51805}"/>
                    </a:ext>
                  </a:extLst>
                </p:cNvPr>
                <p:cNvSpPr txBox="1"/>
                <p:nvPr/>
              </p:nvSpPr>
              <p:spPr>
                <a:xfrm>
                  <a:off x="311496" y="569626"/>
                  <a:ext cx="2515142" cy="53726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000" dirty="0">
                      <a:solidFill>
                        <a:schemeClr val="bg1"/>
                      </a:solidFill>
                      <a:latin typeface="Bree Serif" panose="02000503040000020004" pitchFamily="2" charset="77"/>
                    </a:rPr>
                    <a:t>5. Transport</a:t>
                  </a:r>
                </a:p>
              </p:txBody>
            </p:sp>
          </p:grpSp>
        </p:grpSp>
        <p:grpSp>
          <p:nvGrpSpPr>
            <p:cNvPr id="107" name="Group 106">
              <a:extLst>
                <a:ext uri="{FF2B5EF4-FFF2-40B4-BE49-F238E27FC236}">
                  <a16:creationId xmlns:a16="http://schemas.microsoft.com/office/drawing/2014/main" id="{00C4E58C-F747-0108-7C57-8136EEFD3FA9}"/>
                </a:ext>
              </a:extLst>
            </p:cNvPr>
            <p:cNvGrpSpPr/>
            <p:nvPr/>
          </p:nvGrpSpPr>
          <p:grpSpPr>
            <a:xfrm>
              <a:off x="6907577" y="778896"/>
              <a:ext cx="1752074" cy="2963111"/>
              <a:chOff x="311489" y="422031"/>
              <a:chExt cx="2352667" cy="3978836"/>
            </a:xfrm>
          </p:grpSpPr>
          <p:sp>
            <p:nvSpPr>
              <p:cNvPr id="108" name="Rectangle 107">
                <a:extLst>
                  <a:ext uri="{FF2B5EF4-FFF2-40B4-BE49-F238E27FC236}">
                    <a16:creationId xmlns:a16="http://schemas.microsoft.com/office/drawing/2014/main" id="{18639704-7315-ED77-AD7C-7E6889012F0D}"/>
                  </a:ext>
                </a:extLst>
              </p:cNvPr>
              <p:cNvSpPr/>
              <p:nvPr/>
            </p:nvSpPr>
            <p:spPr>
              <a:xfrm>
                <a:off x="311496" y="1235948"/>
                <a:ext cx="2352657" cy="3164919"/>
              </a:xfrm>
              <a:prstGeom prst="rect">
                <a:avLst/>
              </a:prstGeom>
              <a:solidFill>
                <a:srgbClr val="D2E3F3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144000" tIns="72000" rIns="144000" bIns="72000" rtlCol="0" anchor="t" anchorCtr="0"/>
              <a:lstStyle/>
              <a:p>
                <a:r>
                  <a:rPr lang="en-US" sz="1000" dirty="0">
                    <a:solidFill>
                      <a:schemeClr val="tx2"/>
                    </a:solidFill>
                  </a:rPr>
                  <a:t>Prescribing Clinician needs to sign the Controlled Drug Register book if medication is issued.  This needs to be recorded within </a:t>
                </a:r>
                <a:r>
                  <a:rPr lang="en-US" sz="1000" dirty="0" err="1">
                    <a:solidFill>
                      <a:schemeClr val="tx2"/>
                    </a:solidFill>
                  </a:rPr>
                  <a:t>Adastra</a:t>
                </a:r>
                <a:r>
                  <a:rPr lang="en-US" sz="1000" dirty="0">
                    <a:solidFill>
                      <a:schemeClr val="tx2"/>
                    </a:solidFill>
                  </a:rPr>
                  <a:t> as a prescription and </a:t>
                </a:r>
                <a:r>
                  <a:rPr lang="en-US" sz="1000" b="1" dirty="0">
                    <a:solidFill>
                      <a:schemeClr val="tx2"/>
                    </a:solidFill>
                  </a:rPr>
                  <a:t>Saved for later </a:t>
                </a:r>
                <a:r>
                  <a:rPr lang="en-US" sz="1000" dirty="0">
                    <a:solidFill>
                      <a:schemeClr val="tx2"/>
                    </a:solidFill>
                  </a:rPr>
                  <a:t>instead of sending through Electronic Prescription Service.</a:t>
                </a:r>
              </a:p>
              <a:p>
                <a:r>
                  <a:rPr lang="en-US" sz="1000" dirty="0">
                    <a:solidFill>
                      <a:schemeClr val="tx2"/>
                    </a:solidFill>
                  </a:rPr>
                  <a:t>The medication will need to be signed back into base if not issued to a patient</a:t>
                </a:r>
              </a:p>
              <a:p>
                <a:endParaRPr lang="en-US" sz="1100" dirty="0">
                  <a:solidFill>
                    <a:schemeClr val="tx2"/>
                  </a:solidFill>
                </a:endParaRPr>
              </a:p>
            </p:txBody>
          </p:sp>
          <p:sp>
            <p:nvSpPr>
              <p:cNvPr id="109" name="Rectangle 108">
                <a:extLst>
                  <a:ext uri="{FF2B5EF4-FFF2-40B4-BE49-F238E27FC236}">
                    <a16:creationId xmlns:a16="http://schemas.microsoft.com/office/drawing/2014/main" id="{8B0ADADE-FF74-BC17-50AA-ACF5B0639CD8}"/>
                  </a:ext>
                </a:extLst>
              </p:cNvPr>
              <p:cNvSpPr/>
              <p:nvPr/>
            </p:nvSpPr>
            <p:spPr>
              <a:xfrm>
                <a:off x="311489" y="791155"/>
                <a:ext cx="1805230" cy="444792"/>
              </a:xfrm>
              <a:prstGeom prst="rect">
                <a:avLst/>
              </a:prstGeom>
              <a:solidFill>
                <a:schemeClr val="tx2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00"/>
              </a:p>
            </p:txBody>
          </p:sp>
          <p:grpSp>
            <p:nvGrpSpPr>
              <p:cNvPr id="110" name="Group 109">
                <a:extLst>
                  <a:ext uri="{FF2B5EF4-FFF2-40B4-BE49-F238E27FC236}">
                    <a16:creationId xmlns:a16="http://schemas.microsoft.com/office/drawing/2014/main" id="{7BF18AE3-7E06-E0C7-5E1F-CB034994053A}"/>
                  </a:ext>
                </a:extLst>
              </p:cNvPr>
              <p:cNvGrpSpPr/>
              <p:nvPr/>
            </p:nvGrpSpPr>
            <p:grpSpPr>
              <a:xfrm>
                <a:off x="311494" y="422031"/>
                <a:ext cx="2352662" cy="813917"/>
                <a:chOff x="311494" y="422031"/>
                <a:chExt cx="2515144" cy="813917"/>
              </a:xfrm>
              <a:solidFill>
                <a:schemeClr val="tx2">
                  <a:lumMod val="75000"/>
                  <a:lumOff val="25000"/>
                </a:schemeClr>
              </a:solidFill>
            </p:grpSpPr>
            <p:grpSp>
              <p:nvGrpSpPr>
                <p:cNvPr id="111" name="Group 110">
                  <a:extLst>
                    <a:ext uri="{FF2B5EF4-FFF2-40B4-BE49-F238E27FC236}">
                      <a16:creationId xmlns:a16="http://schemas.microsoft.com/office/drawing/2014/main" id="{071F75A6-9F77-5185-5724-6600A5638F2C}"/>
                    </a:ext>
                  </a:extLst>
                </p:cNvPr>
                <p:cNvGrpSpPr/>
                <p:nvPr/>
              </p:nvGrpSpPr>
              <p:grpSpPr>
                <a:xfrm>
                  <a:off x="311494" y="422031"/>
                  <a:ext cx="2515144" cy="813917"/>
                  <a:chOff x="311493" y="422031"/>
                  <a:chExt cx="2672866" cy="813917"/>
                </a:xfrm>
                <a:grpFill/>
              </p:grpSpPr>
              <p:sp>
                <p:nvSpPr>
                  <p:cNvPr id="115" name="Rounded Rectangle 114">
                    <a:extLst>
                      <a:ext uri="{FF2B5EF4-FFF2-40B4-BE49-F238E27FC236}">
                        <a16:creationId xmlns:a16="http://schemas.microsoft.com/office/drawing/2014/main" id="{4DFC17A3-7298-320B-6226-B57CEBF5C1E9}"/>
                      </a:ext>
                    </a:extLst>
                  </p:cNvPr>
                  <p:cNvSpPr/>
                  <p:nvPr/>
                </p:nvSpPr>
                <p:spPr>
                  <a:xfrm>
                    <a:off x="311493" y="422031"/>
                    <a:ext cx="2672866" cy="813917"/>
                  </a:xfrm>
                  <a:prstGeom prst="roundRect">
                    <a:avLst>
                      <a:gd name="adj" fmla="val 46297"/>
                    </a:avLst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400" dirty="0"/>
                  </a:p>
                </p:txBody>
              </p:sp>
              <p:sp>
                <p:nvSpPr>
                  <p:cNvPr id="114" name="Rectangle 113">
                    <a:extLst>
                      <a:ext uri="{FF2B5EF4-FFF2-40B4-BE49-F238E27FC236}">
                        <a16:creationId xmlns:a16="http://schemas.microsoft.com/office/drawing/2014/main" id="{92D3D707-87D1-53D8-9F80-635B4A1063C9}"/>
                      </a:ext>
                    </a:extLst>
                  </p:cNvPr>
                  <p:cNvSpPr/>
                  <p:nvPr/>
                </p:nvSpPr>
                <p:spPr>
                  <a:xfrm>
                    <a:off x="2362415" y="422031"/>
                    <a:ext cx="621939" cy="813916"/>
                  </a:xfrm>
                  <a:prstGeom prst="rect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400" dirty="0"/>
                  </a:p>
                </p:txBody>
              </p:sp>
            </p:grpSp>
            <p:sp>
              <p:nvSpPr>
                <p:cNvPr id="112" name="TextBox 111">
                  <a:extLst>
                    <a:ext uri="{FF2B5EF4-FFF2-40B4-BE49-F238E27FC236}">
                      <a16:creationId xmlns:a16="http://schemas.microsoft.com/office/drawing/2014/main" id="{EB9C8172-F9FA-BFF1-8D22-5F5D81D8101D}"/>
                    </a:ext>
                  </a:extLst>
                </p:cNvPr>
                <p:cNvSpPr txBox="1"/>
                <p:nvPr/>
              </p:nvSpPr>
              <p:spPr>
                <a:xfrm>
                  <a:off x="311496" y="569626"/>
                  <a:ext cx="2515142" cy="53726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000" dirty="0">
                      <a:solidFill>
                        <a:schemeClr val="bg1"/>
                      </a:solidFill>
                      <a:latin typeface="Bree Serif" panose="02000503040000020004" pitchFamily="2" charset="77"/>
                    </a:rPr>
                    <a:t>7. Dispense</a:t>
                  </a:r>
                </a:p>
              </p:txBody>
            </p:sp>
          </p:grpSp>
        </p:grpSp>
        <p:sp>
          <p:nvSpPr>
            <p:cNvPr id="117" name="TextBox 116">
              <a:extLst>
                <a:ext uri="{FF2B5EF4-FFF2-40B4-BE49-F238E27FC236}">
                  <a16:creationId xmlns:a16="http://schemas.microsoft.com/office/drawing/2014/main" id="{F08F6FF8-619E-21F1-1494-C2E3EB1DA366}"/>
                </a:ext>
              </a:extLst>
            </p:cNvPr>
            <p:cNvSpPr txBox="1"/>
            <p:nvPr/>
          </p:nvSpPr>
          <p:spPr>
            <a:xfrm rot="16200000">
              <a:off x="-1378895" y="1925659"/>
              <a:ext cx="2594079" cy="4854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>
                  <a:solidFill>
                    <a:schemeClr val="tx2"/>
                  </a:solidFill>
                  <a:latin typeface="Bree Serif" panose="02000503040000020004" pitchFamily="2" charset="77"/>
                </a:rPr>
                <a:t>Clinical</a:t>
              </a:r>
            </a:p>
          </p:txBody>
        </p:sp>
      </p:grpSp>
      <p:sp>
        <p:nvSpPr>
          <p:cNvPr id="158" name="TextBox 157">
            <a:extLst>
              <a:ext uri="{FF2B5EF4-FFF2-40B4-BE49-F238E27FC236}">
                <a16:creationId xmlns:a16="http://schemas.microsoft.com/office/drawing/2014/main" id="{1A53AF33-DC65-D326-95CC-CC45EB779810}"/>
              </a:ext>
            </a:extLst>
          </p:cNvPr>
          <p:cNvSpPr txBox="1"/>
          <p:nvPr/>
        </p:nvSpPr>
        <p:spPr>
          <a:xfrm rot="16200000">
            <a:off x="-825261" y="5215564"/>
            <a:ext cx="23599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Bree Serif" panose="02000503040000020004" pitchFamily="2" charset="77"/>
              </a:rPr>
              <a:t>Operational</a:t>
            </a:r>
          </a:p>
        </p:txBody>
      </p:sp>
      <p:grpSp>
        <p:nvGrpSpPr>
          <p:cNvPr id="192" name="Group 191">
            <a:extLst>
              <a:ext uri="{FF2B5EF4-FFF2-40B4-BE49-F238E27FC236}">
                <a16:creationId xmlns:a16="http://schemas.microsoft.com/office/drawing/2014/main" id="{BA124C8D-D204-BC41-B54D-D023190D3A14}"/>
              </a:ext>
            </a:extLst>
          </p:cNvPr>
          <p:cNvGrpSpPr/>
          <p:nvPr/>
        </p:nvGrpSpPr>
        <p:grpSpPr>
          <a:xfrm>
            <a:off x="689352" y="4269416"/>
            <a:ext cx="5868316" cy="2359984"/>
            <a:chOff x="282060" y="4122959"/>
            <a:chExt cx="6163482" cy="2359984"/>
          </a:xfrm>
        </p:grpSpPr>
        <p:grpSp>
          <p:nvGrpSpPr>
            <p:cNvPr id="118" name="Group 117">
              <a:extLst>
                <a:ext uri="{FF2B5EF4-FFF2-40B4-BE49-F238E27FC236}">
                  <a16:creationId xmlns:a16="http://schemas.microsoft.com/office/drawing/2014/main" id="{BD55C0C6-564D-4B3A-D401-DDFCEA68A0B4}"/>
                </a:ext>
              </a:extLst>
            </p:cNvPr>
            <p:cNvGrpSpPr/>
            <p:nvPr/>
          </p:nvGrpSpPr>
          <p:grpSpPr>
            <a:xfrm>
              <a:off x="282060" y="4122959"/>
              <a:ext cx="1752073" cy="2359984"/>
              <a:chOff x="311489" y="422031"/>
              <a:chExt cx="2352667" cy="3168963"/>
            </a:xfrm>
          </p:grpSpPr>
          <p:sp>
            <p:nvSpPr>
              <p:cNvPr id="119" name="Rectangle 118">
                <a:extLst>
                  <a:ext uri="{FF2B5EF4-FFF2-40B4-BE49-F238E27FC236}">
                    <a16:creationId xmlns:a16="http://schemas.microsoft.com/office/drawing/2014/main" id="{501E9935-09FC-A95E-ED76-EF7AE24DCE56}"/>
                  </a:ext>
                </a:extLst>
              </p:cNvPr>
              <p:cNvSpPr/>
              <p:nvPr/>
            </p:nvSpPr>
            <p:spPr>
              <a:xfrm>
                <a:off x="311496" y="1235947"/>
                <a:ext cx="2352658" cy="2355047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144000" tIns="72000" rIns="144000" bIns="72000" rtlCol="0" anchor="t" anchorCtr="0"/>
              <a:lstStyle/>
              <a:p>
                <a:r>
                  <a:rPr lang="en-US" sz="1100" dirty="0">
                    <a:solidFill>
                      <a:schemeClr val="tx2"/>
                    </a:solidFill>
                  </a:rPr>
                  <a:t>Host to accompany clinician to unlock and lock drug cupboard after drug collection</a:t>
                </a:r>
              </a:p>
              <a:p>
                <a:endParaRPr lang="en-US" sz="1100" dirty="0">
                  <a:solidFill>
                    <a:schemeClr val="tx2"/>
                  </a:solidFill>
                </a:endParaRPr>
              </a:p>
              <a:p>
                <a:r>
                  <a:rPr lang="en-GB" sz="1100" dirty="0">
                    <a:solidFill>
                      <a:schemeClr val="tx2"/>
                    </a:solidFill>
                  </a:rPr>
                  <a:t>Host is to keep the keys at all times and remain present during the entire process</a:t>
                </a:r>
              </a:p>
              <a:p>
                <a:endParaRPr lang="en-US" sz="1100" dirty="0">
                  <a:solidFill>
                    <a:schemeClr val="tx2"/>
                  </a:solidFill>
                </a:endParaRPr>
              </a:p>
              <a:p>
                <a:endParaRPr lang="en-US" sz="1100" dirty="0">
                  <a:solidFill>
                    <a:schemeClr val="tx2"/>
                  </a:solidFill>
                </a:endParaRPr>
              </a:p>
              <a:p>
                <a:endParaRPr lang="en-US" sz="1400" dirty="0">
                  <a:solidFill>
                    <a:schemeClr val="tx2"/>
                  </a:solidFill>
                </a:endParaRPr>
              </a:p>
            </p:txBody>
          </p:sp>
          <p:sp>
            <p:nvSpPr>
              <p:cNvPr id="120" name="Rectangle 119">
                <a:extLst>
                  <a:ext uri="{FF2B5EF4-FFF2-40B4-BE49-F238E27FC236}">
                    <a16:creationId xmlns:a16="http://schemas.microsoft.com/office/drawing/2014/main" id="{60494BC3-915D-3A1C-D189-6995EDC9F2EB}"/>
                  </a:ext>
                </a:extLst>
              </p:cNvPr>
              <p:cNvSpPr/>
              <p:nvPr/>
            </p:nvSpPr>
            <p:spPr>
              <a:xfrm>
                <a:off x="311489" y="791155"/>
                <a:ext cx="1805230" cy="444792"/>
              </a:xfrm>
              <a:prstGeom prst="rect">
                <a:avLst/>
              </a:pr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00"/>
              </a:p>
            </p:txBody>
          </p:sp>
          <p:grpSp>
            <p:nvGrpSpPr>
              <p:cNvPr id="121" name="Group 120">
                <a:extLst>
                  <a:ext uri="{FF2B5EF4-FFF2-40B4-BE49-F238E27FC236}">
                    <a16:creationId xmlns:a16="http://schemas.microsoft.com/office/drawing/2014/main" id="{F4816765-E622-0002-11A0-457005CE003F}"/>
                  </a:ext>
                </a:extLst>
              </p:cNvPr>
              <p:cNvGrpSpPr/>
              <p:nvPr/>
            </p:nvGrpSpPr>
            <p:grpSpPr>
              <a:xfrm>
                <a:off x="311494" y="422031"/>
                <a:ext cx="2352662" cy="813916"/>
                <a:chOff x="311494" y="422031"/>
                <a:chExt cx="2515144" cy="813916"/>
              </a:xfrm>
              <a:solidFill>
                <a:schemeClr val="tx2">
                  <a:lumMod val="75000"/>
                  <a:lumOff val="25000"/>
                </a:schemeClr>
              </a:solidFill>
            </p:grpSpPr>
            <p:grpSp>
              <p:nvGrpSpPr>
                <p:cNvPr id="122" name="Group 121">
                  <a:extLst>
                    <a:ext uri="{FF2B5EF4-FFF2-40B4-BE49-F238E27FC236}">
                      <a16:creationId xmlns:a16="http://schemas.microsoft.com/office/drawing/2014/main" id="{4F9D4F7F-A47C-2BA6-1152-01085AAB0D2B}"/>
                    </a:ext>
                  </a:extLst>
                </p:cNvPr>
                <p:cNvGrpSpPr/>
                <p:nvPr/>
              </p:nvGrpSpPr>
              <p:grpSpPr>
                <a:xfrm>
                  <a:off x="311494" y="422031"/>
                  <a:ext cx="2515144" cy="813916"/>
                  <a:chOff x="311493" y="422031"/>
                  <a:chExt cx="2672866" cy="813916"/>
                </a:xfrm>
                <a:grpFill/>
              </p:grpSpPr>
              <p:sp>
                <p:nvSpPr>
                  <p:cNvPr id="126" name="Rounded Rectangle 125">
                    <a:extLst>
                      <a:ext uri="{FF2B5EF4-FFF2-40B4-BE49-F238E27FC236}">
                        <a16:creationId xmlns:a16="http://schemas.microsoft.com/office/drawing/2014/main" id="{39B07577-3637-B66C-7E66-647C354A57AF}"/>
                      </a:ext>
                    </a:extLst>
                  </p:cNvPr>
                  <p:cNvSpPr/>
                  <p:nvPr/>
                </p:nvSpPr>
                <p:spPr>
                  <a:xfrm>
                    <a:off x="311493" y="422031"/>
                    <a:ext cx="2672866" cy="813916"/>
                  </a:xfrm>
                  <a:prstGeom prst="roundRect">
                    <a:avLst>
                      <a:gd name="adj" fmla="val 46297"/>
                    </a:avLst>
                  </a:pr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400" dirty="0"/>
                  </a:p>
                </p:txBody>
              </p:sp>
              <p:sp>
                <p:nvSpPr>
                  <p:cNvPr id="125" name="Rectangle 124">
                    <a:extLst>
                      <a:ext uri="{FF2B5EF4-FFF2-40B4-BE49-F238E27FC236}">
                        <a16:creationId xmlns:a16="http://schemas.microsoft.com/office/drawing/2014/main" id="{689811AE-9CEB-BCAF-F890-85FCB1A25A9C}"/>
                      </a:ext>
                    </a:extLst>
                  </p:cNvPr>
                  <p:cNvSpPr/>
                  <p:nvPr/>
                </p:nvSpPr>
                <p:spPr>
                  <a:xfrm>
                    <a:off x="2362415" y="422031"/>
                    <a:ext cx="621939" cy="813916"/>
                  </a:xfrm>
                  <a:prstGeom prst="rect">
                    <a:avLst/>
                  </a:pr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400" dirty="0"/>
                  </a:p>
                </p:txBody>
              </p:sp>
            </p:grpSp>
            <p:sp>
              <p:nvSpPr>
                <p:cNvPr id="123" name="TextBox 122">
                  <a:extLst>
                    <a:ext uri="{FF2B5EF4-FFF2-40B4-BE49-F238E27FC236}">
                      <a16:creationId xmlns:a16="http://schemas.microsoft.com/office/drawing/2014/main" id="{6146DC89-1F0A-7899-8BC7-459ADC8CA61F}"/>
                    </a:ext>
                  </a:extLst>
                </p:cNvPr>
                <p:cNvSpPr txBox="1"/>
                <p:nvPr/>
              </p:nvSpPr>
              <p:spPr>
                <a:xfrm>
                  <a:off x="311496" y="569626"/>
                  <a:ext cx="2515141" cy="53726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000" dirty="0">
                      <a:solidFill>
                        <a:schemeClr val="bg1"/>
                      </a:solidFill>
                      <a:latin typeface="Bree Serif" panose="02000503040000020004" pitchFamily="2" charset="77"/>
                    </a:rPr>
                    <a:t>2. Collect</a:t>
                  </a:r>
                </a:p>
              </p:txBody>
            </p:sp>
          </p:grpSp>
        </p:grpSp>
        <p:grpSp>
          <p:nvGrpSpPr>
            <p:cNvPr id="159" name="Group 158">
              <a:extLst>
                <a:ext uri="{FF2B5EF4-FFF2-40B4-BE49-F238E27FC236}">
                  <a16:creationId xmlns:a16="http://schemas.microsoft.com/office/drawing/2014/main" id="{CD1595EE-D970-C15D-EA85-185850DA22FE}"/>
                </a:ext>
              </a:extLst>
            </p:cNvPr>
            <p:cNvGrpSpPr/>
            <p:nvPr/>
          </p:nvGrpSpPr>
          <p:grpSpPr>
            <a:xfrm>
              <a:off x="2489171" y="4122959"/>
              <a:ext cx="1753076" cy="2359984"/>
              <a:chOff x="331637" y="422031"/>
              <a:chExt cx="2354014" cy="3168963"/>
            </a:xfrm>
          </p:grpSpPr>
          <p:sp>
            <p:nvSpPr>
              <p:cNvPr id="160" name="Rectangle 159">
                <a:extLst>
                  <a:ext uri="{FF2B5EF4-FFF2-40B4-BE49-F238E27FC236}">
                    <a16:creationId xmlns:a16="http://schemas.microsoft.com/office/drawing/2014/main" id="{07B2C0D1-BC81-7B2B-9D4F-3529ECE417AD}"/>
                  </a:ext>
                </a:extLst>
              </p:cNvPr>
              <p:cNvSpPr/>
              <p:nvPr/>
            </p:nvSpPr>
            <p:spPr>
              <a:xfrm>
                <a:off x="332989" y="1235947"/>
                <a:ext cx="2352657" cy="2355047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144000" tIns="72000" rIns="144000" bIns="72000" rtlCol="0" anchor="t" anchorCtr="0"/>
              <a:lstStyle/>
              <a:p>
                <a:r>
                  <a:rPr lang="en-US" sz="1100" dirty="0">
                    <a:solidFill>
                      <a:schemeClr val="tx2"/>
                    </a:solidFill>
                  </a:rPr>
                  <a:t>Host to sign as witness in Controlled Drug Register book if Controlled Drugs are being signed out</a:t>
                </a:r>
              </a:p>
            </p:txBody>
          </p:sp>
          <p:sp>
            <p:nvSpPr>
              <p:cNvPr id="161" name="Rectangle 160">
                <a:extLst>
                  <a:ext uri="{FF2B5EF4-FFF2-40B4-BE49-F238E27FC236}">
                    <a16:creationId xmlns:a16="http://schemas.microsoft.com/office/drawing/2014/main" id="{369B7FE1-DC66-1AFB-2A8B-B1ED23635F7A}"/>
                  </a:ext>
                </a:extLst>
              </p:cNvPr>
              <p:cNvSpPr/>
              <p:nvPr/>
            </p:nvSpPr>
            <p:spPr>
              <a:xfrm>
                <a:off x="331637" y="791155"/>
                <a:ext cx="1805230" cy="444792"/>
              </a:xfrm>
              <a:prstGeom prst="rect">
                <a:avLst/>
              </a:pr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00"/>
              </a:p>
            </p:txBody>
          </p:sp>
          <p:grpSp>
            <p:nvGrpSpPr>
              <p:cNvPr id="162" name="Group 161">
                <a:extLst>
                  <a:ext uri="{FF2B5EF4-FFF2-40B4-BE49-F238E27FC236}">
                    <a16:creationId xmlns:a16="http://schemas.microsoft.com/office/drawing/2014/main" id="{304ADEC4-2BEE-F0CB-273A-7E519B39FA5B}"/>
                  </a:ext>
                </a:extLst>
              </p:cNvPr>
              <p:cNvGrpSpPr/>
              <p:nvPr/>
            </p:nvGrpSpPr>
            <p:grpSpPr>
              <a:xfrm>
                <a:off x="332988" y="422031"/>
                <a:ext cx="2352663" cy="813917"/>
                <a:chOff x="334472" y="422031"/>
                <a:chExt cx="2515145" cy="813917"/>
              </a:xfrm>
              <a:solidFill>
                <a:schemeClr val="tx2">
                  <a:lumMod val="75000"/>
                  <a:lumOff val="25000"/>
                </a:schemeClr>
              </a:solidFill>
            </p:grpSpPr>
            <p:grpSp>
              <p:nvGrpSpPr>
                <p:cNvPr id="163" name="Group 162">
                  <a:extLst>
                    <a:ext uri="{FF2B5EF4-FFF2-40B4-BE49-F238E27FC236}">
                      <a16:creationId xmlns:a16="http://schemas.microsoft.com/office/drawing/2014/main" id="{9CDC6DF0-EAC0-D3EA-E7DB-40BC4405850F}"/>
                    </a:ext>
                  </a:extLst>
                </p:cNvPr>
                <p:cNvGrpSpPr/>
                <p:nvPr/>
              </p:nvGrpSpPr>
              <p:grpSpPr>
                <a:xfrm>
                  <a:off x="334472" y="422031"/>
                  <a:ext cx="2515145" cy="813917"/>
                  <a:chOff x="335911" y="422031"/>
                  <a:chExt cx="2672867" cy="813917"/>
                </a:xfrm>
                <a:grpFill/>
              </p:grpSpPr>
              <p:sp>
                <p:nvSpPr>
                  <p:cNvPr id="167" name="Rounded Rectangle 166">
                    <a:extLst>
                      <a:ext uri="{FF2B5EF4-FFF2-40B4-BE49-F238E27FC236}">
                        <a16:creationId xmlns:a16="http://schemas.microsoft.com/office/drawing/2014/main" id="{C53628D5-443C-441D-D50A-24007B339268}"/>
                      </a:ext>
                    </a:extLst>
                  </p:cNvPr>
                  <p:cNvSpPr/>
                  <p:nvPr/>
                </p:nvSpPr>
                <p:spPr>
                  <a:xfrm>
                    <a:off x="335911" y="422031"/>
                    <a:ext cx="2672867" cy="813917"/>
                  </a:xfrm>
                  <a:prstGeom prst="roundRect">
                    <a:avLst>
                      <a:gd name="adj" fmla="val 46297"/>
                    </a:avLst>
                  </a:pr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400" dirty="0"/>
                  </a:p>
                </p:txBody>
              </p:sp>
              <p:sp>
                <p:nvSpPr>
                  <p:cNvPr id="166" name="Rectangle 165">
                    <a:extLst>
                      <a:ext uri="{FF2B5EF4-FFF2-40B4-BE49-F238E27FC236}">
                        <a16:creationId xmlns:a16="http://schemas.microsoft.com/office/drawing/2014/main" id="{ABA5B7E8-68EE-DC2E-2E1C-DA73FFAFFBE1}"/>
                      </a:ext>
                    </a:extLst>
                  </p:cNvPr>
                  <p:cNvSpPr/>
                  <p:nvPr/>
                </p:nvSpPr>
                <p:spPr>
                  <a:xfrm>
                    <a:off x="2386831" y="422031"/>
                    <a:ext cx="621939" cy="813916"/>
                  </a:xfrm>
                  <a:prstGeom prst="rect">
                    <a:avLst/>
                  </a:pr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400" dirty="0"/>
                  </a:p>
                </p:txBody>
              </p:sp>
            </p:grpSp>
            <p:sp>
              <p:nvSpPr>
                <p:cNvPr id="164" name="TextBox 163">
                  <a:extLst>
                    <a:ext uri="{FF2B5EF4-FFF2-40B4-BE49-F238E27FC236}">
                      <a16:creationId xmlns:a16="http://schemas.microsoft.com/office/drawing/2014/main" id="{227DEBDE-1308-F158-B92C-9F56652387A8}"/>
                    </a:ext>
                  </a:extLst>
                </p:cNvPr>
                <p:cNvSpPr txBox="1"/>
                <p:nvPr/>
              </p:nvSpPr>
              <p:spPr>
                <a:xfrm>
                  <a:off x="334473" y="569626"/>
                  <a:ext cx="2515142" cy="53726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000" dirty="0">
                      <a:solidFill>
                        <a:schemeClr val="bg1"/>
                      </a:solidFill>
                      <a:latin typeface="Bree Serif" panose="02000503040000020004" pitchFamily="2" charset="77"/>
                    </a:rPr>
                    <a:t>4. Witness</a:t>
                  </a:r>
                </a:p>
              </p:txBody>
            </p:sp>
          </p:grpSp>
        </p:grpSp>
        <p:grpSp>
          <p:nvGrpSpPr>
            <p:cNvPr id="169" name="Group 168">
              <a:extLst>
                <a:ext uri="{FF2B5EF4-FFF2-40B4-BE49-F238E27FC236}">
                  <a16:creationId xmlns:a16="http://schemas.microsoft.com/office/drawing/2014/main" id="{19B58F9B-42C1-453A-E921-F5576B56170E}"/>
                </a:ext>
              </a:extLst>
            </p:cNvPr>
            <p:cNvGrpSpPr/>
            <p:nvPr/>
          </p:nvGrpSpPr>
          <p:grpSpPr>
            <a:xfrm>
              <a:off x="4692968" y="4122960"/>
              <a:ext cx="1752574" cy="2356972"/>
              <a:chOff x="321563" y="422031"/>
              <a:chExt cx="2353341" cy="3164919"/>
            </a:xfrm>
          </p:grpSpPr>
          <p:sp>
            <p:nvSpPr>
              <p:cNvPr id="170" name="Rectangle 169">
                <a:extLst>
                  <a:ext uri="{FF2B5EF4-FFF2-40B4-BE49-F238E27FC236}">
                    <a16:creationId xmlns:a16="http://schemas.microsoft.com/office/drawing/2014/main" id="{9F20166B-CFAE-C8A8-7459-71EBD3ED153A}"/>
                  </a:ext>
                </a:extLst>
              </p:cNvPr>
              <p:cNvSpPr/>
              <p:nvPr/>
            </p:nvSpPr>
            <p:spPr>
              <a:xfrm>
                <a:off x="322243" y="1235947"/>
                <a:ext cx="2352657" cy="2351003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144000" tIns="72000" rIns="144000" bIns="72000" rtlCol="0" anchor="t" anchorCtr="0"/>
              <a:lstStyle/>
              <a:p>
                <a:r>
                  <a:rPr lang="en-US" sz="1100" dirty="0">
                    <a:solidFill>
                      <a:schemeClr val="tx2"/>
                    </a:solidFill>
                  </a:rPr>
                  <a:t>Driver to sign as witness in Controlled Drug Register book in car and ensure the Schedule 2 medication is securely stored in the </a:t>
                </a:r>
                <a:r>
                  <a:rPr lang="en-US" sz="1100" b="1" dirty="0">
                    <a:solidFill>
                      <a:schemeClr val="tx2"/>
                    </a:solidFill>
                  </a:rPr>
                  <a:t>car safe</a:t>
                </a:r>
              </a:p>
            </p:txBody>
          </p:sp>
          <p:sp>
            <p:nvSpPr>
              <p:cNvPr id="171" name="Rectangle 170">
                <a:extLst>
                  <a:ext uri="{FF2B5EF4-FFF2-40B4-BE49-F238E27FC236}">
                    <a16:creationId xmlns:a16="http://schemas.microsoft.com/office/drawing/2014/main" id="{D83C72F0-0B6F-4DF4-C471-7552825250F0}"/>
                  </a:ext>
                </a:extLst>
              </p:cNvPr>
              <p:cNvSpPr/>
              <p:nvPr/>
            </p:nvSpPr>
            <p:spPr>
              <a:xfrm>
                <a:off x="321563" y="791155"/>
                <a:ext cx="1805230" cy="444793"/>
              </a:xfrm>
              <a:prstGeom prst="rect">
                <a:avLst/>
              </a:pr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00"/>
              </a:p>
            </p:txBody>
          </p:sp>
          <p:grpSp>
            <p:nvGrpSpPr>
              <p:cNvPr id="172" name="Group 171">
                <a:extLst>
                  <a:ext uri="{FF2B5EF4-FFF2-40B4-BE49-F238E27FC236}">
                    <a16:creationId xmlns:a16="http://schemas.microsoft.com/office/drawing/2014/main" id="{E39F3891-876D-FC41-51CB-2F6538A37258}"/>
                  </a:ext>
                </a:extLst>
              </p:cNvPr>
              <p:cNvGrpSpPr/>
              <p:nvPr/>
            </p:nvGrpSpPr>
            <p:grpSpPr>
              <a:xfrm>
                <a:off x="322241" y="422031"/>
                <a:ext cx="2352663" cy="813916"/>
                <a:chOff x="322983" y="422031"/>
                <a:chExt cx="2515145" cy="813916"/>
              </a:xfrm>
              <a:solidFill>
                <a:schemeClr val="tx2">
                  <a:lumMod val="75000"/>
                  <a:lumOff val="25000"/>
                </a:schemeClr>
              </a:solidFill>
            </p:grpSpPr>
            <p:grpSp>
              <p:nvGrpSpPr>
                <p:cNvPr id="173" name="Group 172">
                  <a:extLst>
                    <a:ext uri="{FF2B5EF4-FFF2-40B4-BE49-F238E27FC236}">
                      <a16:creationId xmlns:a16="http://schemas.microsoft.com/office/drawing/2014/main" id="{09945D53-7C4E-02CD-647E-312B32F426B6}"/>
                    </a:ext>
                  </a:extLst>
                </p:cNvPr>
                <p:cNvGrpSpPr/>
                <p:nvPr/>
              </p:nvGrpSpPr>
              <p:grpSpPr>
                <a:xfrm>
                  <a:off x="322983" y="422031"/>
                  <a:ext cx="2515145" cy="813916"/>
                  <a:chOff x="323702" y="422031"/>
                  <a:chExt cx="2672867" cy="813916"/>
                </a:xfrm>
                <a:grpFill/>
              </p:grpSpPr>
              <p:sp>
                <p:nvSpPr>
                  <p:cNvPr id="177" name="Rounded Rectangle 176">
                    <a:extLst>
                      <a:ext uri="{FF2B5EF4-FFF2-40B4-BE49-F238E27FC236}">
                        <a16:creationId xmlns:a16="http://schemas.microsoft.com/office/drawing/2014/main" id="{B559EB4E-4FD4-CF9F-D0FB-5E60E5C441D9}"/>
                      </a:ext>
                    </a:extLst>
                  </p:cNvPr>
                  <p:cNvSpPr/>
                  <p:nvPr/>
                </p:nvSpPr>
                <p:spPr>
                  <a:xfrm>
                    <a:off x="323702" y="422031"/>
                    <a:ext cx="2672867" cy="813916"/>
                  </a:xfrm>
                  <a:prstGeom prst="roundRect">
                    <a:avLst>
                      <a:gd name="adj" fmla="val 46297"/>
                    </a:avLst>
                  </a:pr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400" dirty="0"/>
                  </a:p>
                </p:txBody>
              </p:sp>
              <p:sp>
                <p:nvSpPr>
                  <p:cNvPr id="176" name="Rectangle 175">
                    <a:extLst>
                      <a:ext uri="{FF2B5EF4-FFF2-40B4-BE49-F238E27FC236}">
                        <a16:creationId xmlns:a16="http://schemas.microsoft.com/office/drawing/2014/main" id="{0F31397B-FB40-34A7-892D-EC638694F332}"/>
                      </a:ext>
                    </a:extLst>
                  </p:cNvPr>
                  <p:cNvSpPr/>
                  <p:nvPr/>
                </p:nvSpPr>
                <p:spPr>
                  <a:xfrm>
                    <a:off x="2374625" y="422031"/>
                    <a:ext cx="621940" cy="813916"/>
                  </a:xfrm>
                  <a:prstGeom prst="rect">
                    <a:avLst/>
                  </a:pr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400" dirty="0"/>
                  </a:p>
                </p:txBody>
              </p:sp>
            </p:grpSp>
            <p:sp>
              <p:nvSpPr>
                <p:cNvPr id="174" name="TextBox 173">
                  <a:extLst>
                    <a:ext uri="{FF2B5EF4-FFF2-40B4-BE49-F238E27FC236}">
                      <a16:creationId xmlns:a16="http://schemas.microsoft.com/office/drawing/2014/main" id="{C1E4592D-B075-98F0-566C-618295EA5480}"/>
                    </a:ext>
                  </a:extLst>
                </p:cNvPr>
                <p:cNvSpPr txBox="1"/>
                <p:nvPr/>
              </p:nvSpPr>
              <p:spPr>
                <a:xfrm>
                  <a:off x="322984" y="569626"/>
                  <a:ext cx="2515142" cy="53726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000" dirty="0">
                      <a:solidFill>
                        <a:schemeClr val="bg1"/>
                      </a:solidFill>
                      <a:latin typeface="Bree Serif" panose="02000503040000020004" pitchFamily="2" charset="77"/>
                    </a:rPr>
                    <a:t>6. Record</a:t>
                  </a:r>
                </a:p>
              </p:txBody>
            </p:sp>
          </p:grpSp>
        </p:grp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736E24EE-F3BB-8E62-61B9-67157BC4ABD6}"/>
              </a:ext>
            </a:extLst>
          </p:cNvPr>
          <p:cNvSpPr txBox="1"/>
          <p:nvPr/>
        </p:nvSpPr>
        <p:spPr>
          <a:xfrm>
            <a:off x="461765" y="6065"/>
            <a:ext cx="8088880" cy="378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07000"/>
              </a:lnSpc>
              <a:spcBef>
                <a:spcPts val="800"/>
              </a:spcBef>
              <a:spcAft>
                <a:spcPts val="400"/>
              </a:spcAft>
            </a:pPr>
            <a:r>
              <a:rPr lang="en-GB" sz="1800" b="1" kern="100" dirty="0">
                <a:solidFill>
                  <a:srgbClr val="0F4761"/>
                </a:solidFill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SOP - Transporting and Dispensing Medication </a:t>
            </a:r>
            <a:r>
              <a:rPr lang="en-GB" b="1" kern="100" dirty="0">
                <a:solidFill>
                  <a:srgbClr val="0F4761"/>
                </a:solidFill>
                <a:latin typeface="Aptos Display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from </a:t>
            </a:r>
            <a:r>
              <a:rPr lang="en-GB" sz="1800" b="1" kern="100" dirty="0">
                <a:solidFill>
                  <a:srgbClr val="0F4761"/>
                </a:solidFill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IUC Car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59975FD-5C55-EE09-0A47-AFB1ADDC19A5}"/>
              </a:ext>
            </a:extLst>
          </p:cNvPr>
          <p:cNvSpPr txBox="1"/>
          <p:nvPr/>
        </p:nvSpPr>
        <p:spPr>
          <a:xfrm>
            <a:off x="210312" y="311713"/>
            <a:ext cx="8714232" cy="8156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Medication should only be dispensed from stock in exceptional circumstances, if a chemist is closed and is needed for immediate treatment during a home visit</a:t>
            </a:r>
          </a:p>
          <a:p>
            <a:r>
              <a:rPr lang="en-US" sz="1100" dirty="0"/>
              <a:t>Note: On rase occasion Schedule 2 may need to moved from Base to Base – this needs to be documented in all Base and car CD Register.</a:t>
            </a:r>
          </a:p>
          <a:p>
            <a:endParaRPr lang="en-GB" sz="1200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FE336D98-2A75-24CB-50D9-DF0D4E5FAD85}"/>
              </a:ext>
            </a:extLst>
          </p:cNvPr>
          <p:cNvGrpSpPr/>
          <p:nvPr/>
        </p:nvGrpSpPr>
        <p:grpSpPr>
          <a:xfrm>
            <a:off x="7001348" y="4266402"/>
            <a:ext cx="1666132" cy="2359987"/>
            <a:chOff x="311481" y="422031"/>
            <a:chExt cx="2352675" cy="3598757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35D86AE9-C9E6-6814-9C7D-56E6FCCC48A0}"/>
                </a:ext>
              </a:extLst>
            </p:cNvPr>
            <p:cNvSpPr/>
            <p:nvPr/>
          </p:nvSpPr>
          <p:spPr>
            <a:xfrm>
              <a:off x="311497" y="1346334"/>
              <a:ext cx="2352657" cy="267445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44000" tIns="72000" rIns="144000" bIns="72000" rtlCol="0" anchor="t" anchorCtr="0"/>
            <a:lstStyle/>
            <a:p>
              <a:r>
                <a:rPr lang="en-US" sz="1100" dirty="0">
                  <a:solidFill>
                    <a:schemeClr val="tx2"/>
                  </a:solidFill>
                </a:rPr>
                <a:t>Host to ensure all CD Registers are completed as witness and car safe empty at end of shift</a:t>
              </a:r>
            </a:p>
            <a:p>
              <a:endParaRPr lang="en-US" sz="1100" dirty="0">
                <a:solidFill>
                  <a:schemeClr val="tx2"/>
                </a:solidFill>
              </a:endParaRPr>
            </a:p>
            <a:p>
              <a:endParaRPr lang="en-GB" sz="1100" dirty="0">
                <a:solidFill>
                  <a:schemeClr val="tx2"/>
                </a:solidFill>
              </a:endParaRPr>
            </a:p>
            <a:p>
              <a:endParaRPr lang="en-US" sz="1100" dirty="0">
                <a:solidFill>
                  <a:schemeClr val="tx2"/>
                </a:solidFill>
              </a:endParaRPr>
            </a:p>
            <a:p>
              <a:endParaRPr lang="en-US" sz="1100" dirty="0">
                <a:solidFill>
                  <a:schemeClr val="tx2"/>
                </a:solidFill>
              </a:endParaRPr>
            </a:p>
            <a:p>
              <a:endParaRPr lang="en-US" sz="1400" dirty="0">
                <a:solidFill>
                  <a:schemeClr val="tx2"/>
                </a:solidFill>
              </a:endParaRP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7CB4B443-90CD-E9EA-0834-0EAB5230388E}"/>
                </a:ext>
              </a:extLst>
            </p:cNvPr>
            <p:cNvSpPr/>
            <p:nvPr/>
          </p:nvSpPr>
          <p:spPr>
            <a:xfrm>
              <a:off x="311490" y="791157"/>
              <a:ext cx="1805229" cy="555177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D9FDC959-424B-2038-1C04-A5887D4ED169}"/>
                </a:ext>
              </a:extLst>
            </p:cNvPr>
            <p:cNvGrpSpPr/>
            <p:nvPr/>
          </p:nvGrpSpPr>
          <p:grpSpPr>
            <a:xfrm>
              <a:off x="311481" y="422031"/>
              <a:ext cx="2352675" cy="924303"/>
              <a:chOff x="311481" y="422031"/>
              <a:chExt cx="2515157" cy="924303"/>
            </a:xfrm>
            <a:solidFill>
              <a:schemeClr val="tx2">
                <a:lumMod val="75000"/>
                <a:lumOff val="25000"/>
              </a:schemeClr>
            </a:solidFill>
          </p:grpSpPr>
          <p:grpSp>
            <p:nvGrpSpPr>
              <p:cNvPr id="13" name="Group 12">
                <a:extLst>
                  <a:ext uri="{FF2B5EF4-FFF2-40B4-BE49-F238E27FC236}">
                    <a16:creationId xmlns:a16="http://schemas.microsoft.com/office/drawing/2014/main" id="{671D6D5E-272C-FE47-E26F-CA5EE24653DD}"/>
                  </a:ext>
                </a:extLst>
              </p:cNvPr>
              <p:cNvGrpSpPr/>
              <p:nvPr/>
            </p:nvGrpSpPr>
            <p:grpSpPr>
              <a:xfrm>
                <a:off x="311487" y="422031"/>
                <a:ext cx="2515151" cy="924303"/>
                <a:chOff x="311486" y="422031"/>
                <a:chExt cx="2672873" cy="924303"/>
              </a:xfrm>
              <a:grpFill/>
            </p:grpSpPr>
            <p:sp>
              <p:nvSpPr>
                <p:cNvPr id="15" name="Rounded Rectangle 125">
                  <a:extLst>
                    <a:ext uri="{FF2B5EF4-FFF2-40B4-BE49-F238E27FC236}">
                      <a16:creationId xmlns:a16="http://schemas.microsoft.com/office/drawing/2014/main" id="{33689D91-A9F9-5EA1-AEA3-9DD8E9206E62}"/>
                    </a:ext>
                  </a:extLst>
                </p:cNvPr>
                <p:cNvSpPr/>
                <p:nvPr/>
              </p:nvSpPr>
              <p:spPr>
                <a:xfrm>
                  <a:off x="311486" y="422031"/>
                  <a:ext cx="2672873" cy="782339"/>
                </a:xfrm>
                <a:prstGeom prst="roundRect">
                  <a:avLst>
                    <a:gd name="adj" fmla="val 46297"/>
                  </a:avLst>
                </a:pr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400" dirty="0"/>
                </a:p>
              </p:txBody>
            </p:sp>
            <p:sp>
              <p:nvSpPr>
                <p:cNvPr id="16" name="Rectangle 15">
                  <a:extLst>
                    <a:ext uri="{FF2B5EF4-FFF2-40B4-BE49-F238E27FC236}">
                      <a16:creationId xmlns:a16="http://schemas.microsoft.com/office/drawing/2014/main" id="{A5BB4B06-8185-5741-EBFD-A3D2517E2354}"/>
                    </a:ext>
                  </a:extLst>
                </p:cNvPr>
                <p:cNvSpPr/>
                <p:nvPr/>
              </p:nvSpPr>
              <p:spPr>
                <a:xfrm>
                  <a:off x="2362415" y="422031"/>
                  <a:ext cx="621939" cy="924303"/>
                </a:xfrm>
                <a:prstGeom prst="rect">
                  <a:avLst/>
                </a:pr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400" dirty="0"/>
                </a:p>
              </p:txBody>
            </p:sp>
          </p:grpSp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D2F94C2C-58B1-7DAC-3BCF-BA922A17FB1B}"/>
                  </a:ext>
                </a:extLst>
              </p:cNvPr>
              <p:cNvSpPr txBox="1"/>
              <p:nvPr/>
            </p:nvSpPr>
            <p:spPr>
              <a:xfrm>
                <a:off x="311481" y="602584"/>
                <a:ext cx="2515137" cy="5631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>
                    <a:solidFill>
                      <a:schemeClr val="bg1"/>
                    </a:solidFill>
                    <a:latin typeface="Bree Serif" panose="02000503040000020004" pitchFamily="2" charset="77"/>
                  </a:rPr>
                  <a:t>8. Record</a:t>
                </a:r>
              </a:p>
            </p:txBody>
          </p:sp>
        </p:grpSp>
      </p:grpSp>
      <p:cxnSp>
        <p:nvCxnSpPr>
          <p:cNvPr id="6" name="Connector: Elbow 5">
            <a:extLst>
              <a:ext uri="{FF2B5EF4-FFF2-40B4-BE49-F238E27FC236}">
                <a16:creationId xmlns:a16="http://schemas.microsoft.com/office/drawing/2014/main" id="{E8495E33-BDE4-3DB3-C400-4BCE2F1ED96E}"/>
              </a:ext>
            </a:extLst>
          </p:cNvPr>
          <p:cNvCxnSpPr>
            <a:stCxn id="51" idx="2"/>
            <a:endCxn id="126" idx="0"/>
          </p:cNvCxnSpPr>
          <p:nvPr/>
        </p:nvCxnSpPr>
        <p:spPr>
          <a:xfrm rot="5400000">
            <a:off x="1343975" y="4087224"/>
            <a:ext cx="361655" cy="2728"/>
          </a:xfrm>
          <a:prstGeom prst="bentConnector3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Connector: Elbow 21">
            <a:extLst>
              <a:ext uri="{FF2B5EF4-FFF2-40B4-BE49-F238E27FC236}">
                <a16:creationId xmlns:a16="http://schemas.microsoft.com/office/drawing/2014/main" id="{3F9AD339-CDA8-9C6C-2E70-7F3140E57ED9}"/>
              </a:ext>
            </a:extLst>
          </p:cNvPr>
          <p:cNvCxnSpPr>
            <a:stCxn id="119" idx="3"/>
            <a:endCxn id="88" idx="1"/>
          </p:cNvCxnSpPr>
          <p:nvPr/>
        </p:nvCxnSpPr>
        <p:spPr>
          <a:xfrm flipV="1">
            <a:off x="2357518" y="2736690"/>
            <a:ext cx="436992" cy="3015787"/>
          </a:xfrm>
          <a:prstGeom prst="bentConnector3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Connector: Elbow 23">
            <a:extLst>
              <a:ext uri="{FF2B5EF4-FFF2-40B4-BE49-F238E27FC236}">
                <a16:creationId xmlns:a16="http://schemas.microsoft.com/office/drawing/2014/main" id="{A205819A-09D4-C0CE-BF47-48991175E3AD}"/>
              </a:ext>
            </a:extLst>
          </p:cNvPr>
          <p:cNvCxnSpPr>
            <a:stCxn id="88" idx="2"/>
            <a:endCxn id="167" idx="0"/>
          </p:cNvCxnSpPr>
          <p:nvPr/>
        </p:nvCxnSpPr>
        <p:spPr>
          <a:xfrm rot="5400000">
            <a:off x="3456344" y="4098184"/>
            <a:ext cx="340693" cy="1770"/>
          </a:xfrm>
          <a:prstGeom prst="bentConnector3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Connector: Elbow 25">
            <a:extLst>
              <a:ext uri="{FF2B5EF4-FFF2-40B4-BE49-F238E27FC236}">
                <a16:creationId xmlns:a16="http://schemas.microsoft.com/office/drawing/2014/main" id="{55F89E1A-AFE9-1366-CAE7-6BE4EDCAE9B5}"/>
              </a:ext>
            </a:extLst>
          </p:cNvPr>
          <p:cNvCxnSpPr>
            <a:stCxn id="160" idx="3"/>
            <a:endCxn id="98" idx="1"/>
          </p:cNvCxnSpPr>
          <p:nvPr/>
        </p:nvCxnSpPr>
        <p:spPr>
          <a:xfrm flipV="1">
            <a:off x="4459884" y="2750237"/>
            <a:ext cx="428346" cy="3002240"/>
          </a:xfrm>
          <a:prstGeom prst="bentConnector3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Connector: Elbow 29">
            <a:extLst>
              <a:ext uri="{FF2B5EF4-FFF2-40B4-BE49-F238E27FC236}">
                <a16:creationId xmlns:a16="http://schemas.microsoft.com/office/drawing/2014/main" id="{FA6945E0-BE65-21CC-8E1E-FEB1204A3FD5}"/>
              </a:ext>
            </a:extLst>
          </p:cNvPr>
          <p:cNvCxnSpPr>
            <a:cxnSpLocks/>
            <a:stCxn id="98" idx="2"/>
            <a:endCxn id="177" idx="0"/>
          </p:cNvCxnSpPr>
          <p:nvPr/>
        </p:nvCxnSpPr>
        <p:spPr>
          <a:xfrm rot="16200000" flipH="1">
            <a:off x="5552094" y="4097925"/>
            <a:ext cx="340694" cy="2290"/>
          </a:xfrm>
          <a:prstGeom prst="bentConnector3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Connector: Elbow 31">
            <a:extLst>
              <a:ext uri="{FF2B5EF4-FFF2-40B4-BE49-F238E27FC236}">
                <a16:creationId xmlns:a16="http://schemas.microsoft.com/office/drawing/2014/main" id="{78563D76-F9D2-1BDE-2073-25C9A93D8BFB}"/>
              </a:ext>
            </a:extLst>
          </p:cNvPr>
          <p:cNvCxnSpPr>
            <a:stCxn id="170" idx="3"/>
            <a:endCxn id="108" idx="1"/>
          </p:cNvCxnSpPr>
          <p:nvPr/>
        </p:nvCxnSpPr>
        <p:spPr>
          <a:xfrm flipV="1">
            <a:off x="6557665" y="2750238"/>
            <a:ext cx="443688" cy="3000734"/>
          </a:xfrm>
          <a:prstGeom prst="bentConnector3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Connector: Elbow 33">
            <a:extLst>
              <a:ext uri="{FF2B5EF4-FFF2-40B4-BE49-F238E27FC236}">
                <a16:creationId xmlns:a16="http://schemas.microsoft.com/office/drawing/2014/main" id="{E434A16C-8B28-9641-BE37-A99562747790}"/>
              </a:ext>
            </a:extLst>
          </p:cNvPr>
          <p:cNvCxnSpPr>
            <a:stCxn id="108" idx="2"/>
            <a:endCxn id="15" idx="0"/>
          </p:cNvCxnSpPr>
          <p:nvPr/>
        </p:nvCxnSpPr>
        <p:spPr>
          <a:xfrm rot="5400000">
            <a:off x="7665579" y="4097562"/>
            <a:ext cx="337678" cy="3"/>
          </a:xfrm>
          <a:prstGeom prst="bentConnector3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386205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6" name="Group 85">
            <a:extLst>
              <a:ext uri="{FF2B5EF4-FFF2-40B4-BE49-F238E27FC236}">
                <a16:creationId xmlns:a16="http://schemas.microsoft.com/office/drawing/2014/main" id="{EEE705E3-1604-2F37-338E-4C48018B60AE}"/>
              </a:ext>
            </a:extLst>
          </p:cNvPr>
          <p:cNvGrpSpPr/>
          <p:nvPr/>
        </p:nvGrpSpPr>
        <p:grpSpPr>
          <a:xfrm>
            <a:off x="683248" y="945161"/>
            <a:ext cx="7992679" cy="2262374"/>
            <a:chOff x="298581" y="373652"/>
            <a:chExt cx="2365575" cy="5351655"/>
          </a:xfrm>
        </p:grpSpPr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id="{0BB19F9A-48D5-07C8-8025-06EA24674306}"/>
                </a:ext>
              </a:extLst>
            </p:cNvPr>
            <p:cNvSpPr/>
            <p:nvPr/>
          </p:nvSpPr>
          <p:spPr>
            <a:xfrm>
              <a:off x="300619" y="1171418"/>
              <a:ext cx="2363534" cy="4553889"/>
            </a:xfrm>
            <a:prstGeom prst="rect">
              <a:avLst/>
            </a:prstGeom>
            <a:solidFill>
              <a:srgbClr val="D2E3F3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44000" tIns="72000" rIns="144000" bIns="72000" rtlCol="0" anchor="t" anchorCtr="0"/>
            <a:lstStyle/>
            <a:p>
              <a:pPr lvl="0"/>
              <a:r>
                <a:rPr lang="en-GB" sz="1100" dirty="0">
                  <a:solidFill>
                    <a:schemeClr val="tx2"/>
                  </a:solidFill>
                </a:rPr>
                <a:t>There are a three types of breakages:</a:t>
              </a:r>
            </a:p>
            <a:p>
              <a:pPr marL="228600" lvl="0" indent="-228600">
                <a:buAutoNum type="arabicParenR"/>
              </a:pPr>
              <a:r>
                <a:rPr lang="en-GB" sz="1100" dirty="0">
                  <a:solidFill>
                    <a:schemeClr val="tx2"/>
                  </a:solidFill>
                </a:rPr>
                <a:t>A vial is broken and there is active medication present inside the vial at the time of the event</a:t>
              </a:r>
            </a:p>
            <a:p>
              <a:pPr marL="228600" lvl="0" indent="-228600">
                <a:buAutoNum type="arabicParenR"/>
              </a:pPr>
              <a:r>
                <a:rPr lang="en-GB" sz="1100" dirty="0">
                  <a:solidFill>
                    <a:schemeClr val="tx2"/>
                  </a:solidFill>
                </a:rPr>
                <a:t>A vial is broken and the active medication and vial is irretrievable </a:t>
              </a:r>
            </a:p>
            <a:p>
              <a:pPr marL="228600" lvl="0" indent="-228600">
                <a:buAutoNum type="arabicParenR"/>
              </a:pPr>
              <a:r>
                <a:rPr lang="en-GB" sz="1100" dirty="0">
                  <a:solidFill>
                    <a:schemeClr val="tx2"/>
                  </a:solidFill>
                </a:rPr>
                <a:t>A vial is broken but intact within the packaging and can be visible though the blister packaging</a:t>
              </a:r>
            </a:p>
            <a:p>
              <a:pPr marL="228600" lvl="0" indent="-228600">
                <a:buAutoNum type="arabicParenR"/>
              </a:pPr>
              <a:endParaRPr lang="en-GB" sz="1100" dirty="0">
                <a:solidFill>
                  <a:schemeClr val="tx2"/>
                </a:solidFill>
              </a:endParaRPr>
            </a:p>
            <a:p>
              <a:pPr lvl="0"/>
              <a:r>
                <a:rPr lang="en-GB" sz="1100" dirty="0">
                  <a:solidFill>
                    <a:schemeClr val="tx2"/>
                  </a:solidFill>
                </a:rPr>
                <a:t>Host / Driver to witness all breakage actions.  </a:t>
              </a:r>
            </a:p>
            <a:p>
              <a:pPr lvl="0"/>
              <a:r>
                <a:rPr lang="en-GB" sz="1100" b="1" dirty="0">
                  <a:solidFill>
                    <a:schemeClr val="tx2"/>
                  </a:solidFill>
                </a:rPr>
                <a:t>Complete a Learning Event</a:t>
              </a:r>
              <a:r>
                <a:rPr lang="en-GB" sz="1100" dirty="0">
                  <a:solidFill>
                    <a:schemeClr val="tx2"/>
                  </a:solidFill>
                </a:rPr>
                <a:t>.  </a:t>
              </a:r>
            </a:p>
            <a:p>
              <a:pPr lvl="0"/>
              <a:r>
                <a:rPr lang="en-GB" sz="1100" dirty="0">
                  <a:solidFill>
                    <a:schemeClr val="tx2"/>
                  </a:solidFill>
                </a:rPr>
                <a:t>Update the CD Register Books as appropriate.  </a:t>
              </a:r>
            </a:p>
            <a:p>
              <a:pPr lvl="0"/>
              <a:r>
                <a:rPr lang="en-GB" sz="1100" dirty="0">
                  <a:solidFill>
                    <a:schemeClr val="tx2"/>
                  </a:solidFill>
                </a:rPr>
                <a:t>Breakages 1 and 2 would be documented in the register in a similar way and the count will be reduced by the broken amount.  </a:t>
              </a:r>
            </a:p>
            <a:p>
              <a:pPr lvl="0"/>
              <a:r>
                <a:rPr lang="en-GB" sz="1100" dirty="0">
                  <a:solidFill>
                    <a:schemeClr val="tx2"/>
                  </a:solidFill>
                </a:rPr>
                <a:t>Breakage 3 will be included in the count but noted that broken and still in safe.</a:t>
              </a:r>
            </a:p>
            <a:p>
              <a:pPr lvl="0"/>
              <a:r>
                <a:rPr lang="en-GB" sz="1100" dirty="0">
                  <a:solidFill>
                    <a:schemeClr val="tx2"/>
                  </a:solidFill>
                </a:rPr>
                <a:t> </a:t>
              </a:r>
            </a:p>
          </p:txBody>
        </p:sp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id="{4DE58263-72F1-42C7-B8D1-548818830700}"/>
                </a:ext>
              </a:extLst>
            </p:cNvPr>
            <p:cNvSpPr/>
            <p:nvPr/>
          </p:nvSpPr>
          <p:spPr>
            <a:xfrm>
              <a:off x="298581" y="812422"/>
              <a:ext cx="1805230" cy="444793"/>
            </a:xfrm>
            <a:prstGeom prst="rect">
              <a:avLst/>
            </a:prstGeom>
            <a:solidFill>
              <a:schemeClr val="tx2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grpSp>
          <p:nvGrpSpPr>
            <p:cNvPr id="29" name="Group 28">
              <a:extLst>
                <a:ext uri="{FF2B5EF4-FFF2-40B4-BE49-F238E27FC236}">
                  <a16:creationId xmlns:a16="http://schemas.microsoft.com/office/drawing/2014/main" id="{6EF55438-BF08-9156-D6DC-5342C4141681}"/>
                </a:ext>
              </a:extLst>
            </p:cNvPr>
            <p:cNvGrpSpPr/>
            <p:nvPr/>
          </p:nvGrpSpPr>
          <p:grpSpPr>
            <a:xfrm>
              <a:off x="300614" y="373652"/>
              <a:ext cx="2363542" cy="946460"/>
              <a:chOff x="299862" y="373652"/>
              <a:chExt cx="2526775" cy="946460"/>
            </a:xfrm>
            <a:solidFill>
              <a:schemeClr val="tx2">
                <a:lumMod val="75000"/>
                <a:lumOff val="25000"/>
              </a:schemeClr>
            </a:solidFill>
          </p:grpSpPr>
          <p:grpSp>
            <p:nvGrpSpPr>
              <p:cNvPr id="11" name="Group 10">
                <a:extLst>
                  <a:ext uri="{FF2B5EF4-FFF2-40B4-BE49-F238E27FC236}">
                    <a16:creationId xmlns:a16="http://schemas.microsoft.com/office/drawing/2014/main" id="{4C614A07-7F52-84BE-262B-303AB6E6005F}"/>
                  </a:ext>
                </a:extLst>
              </p:cNvPr>
              <p:cNvGrpSpPr/>
              <p:nvPr/>
            </p:nvGrpSpPr>
            <p:grpSpPr>
              <a:xfrm>
                <a:off x="299866" y="422031"/>
                <a:ext cx="2526771" cy="813917"/>
                <a:chOff x="299136" y="422031"/>
                <a:chExt cx="2685222" cy="813917"/>
              </a:xfrm>
              <a:grpFill/>
            </p:grpSpPr>
            <p:sp>
              <p:nvSpPr>
                <p:cNvPr id="4" name="Rounded Rectangle 3">
                  <a:extLst>
                    <a:ext uri="{FF2B5EF4-FFF2-40B4-BE49-F238E27FC236}">
                      <a16:creationId xmlns:a16="http://schemas.microsoft.com/office/drawing/2014/main" id="{1BB84713-F9A4-CA81-996C-EAFE3E960E63}"/>
                    </a:ext>
                  </a:extLst>
                </p:cNvPr>
                <p:cNvSpPr/>
                <p:nvPr/>
              </p:nvSpPr>
              <p:spPr>
                <a:xfrm>
                  <a:off x="299136" y="422031"/>
                  <a:ext cx="2685222" cy="813917"/>
                </a:xfrm>
                <a:prstGeom prst="roundRect">
                  <a:avLst>
                    <a:gd name="adj" fmla="val 46297"/>
                  </a:avLst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400" dirty="0"/>
                </a:p>
              </p:txBody>
            </p:sp>
            <p:sp>
              <p:nvSpPr>
                <p:cNvPr id="10" name="Rectangle 9">
                  <a:extLst>
                    <a:ext uri="{FF2B5EF4-FFF2-40B4-BE49-F238E27FC236}">
                      <a16:creationId xmlns:a16="http://schemas.microsoft.com/office/drawing/2014/main" id="{5130724C-1F19-8AF5-A1F3-83FB186876CB}"/>
                    </a:ext>
                  </a:extLst>
                </p:cNvPr>
                <p:cNvSpPr/>
                <p:nvPr/>
              </p:nvSpPr>
              <p:spPr>
                <a:xfrm>
                  <a:off x="2362415" y="422031"/>
                  <a:ext cx="621939" cy="813916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400" dirty="0"/>
                </a:p>
              </p:txBody>
            </p:sp>
          </p:grpSp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E485DDC7-2755-0C13-E658-EA4D3269041D}"/>
                  </a:ext>
                </a:extLst>
              </p:cNvPr>
              <p:cNvSpPr txBox="1"/>
              <p:nvPr/>
            </p:nvSpPr>
            <p:spPr>
              <a:xfrm>
                <a:off x="299862" y="373652"/>
                <a:ext cx="2484632" cy="9464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dirty="0">
                    <a:solidFill>
                      <a:schemeClr val="bg1"/>
                    </a:solidFill>
                    <a:latin typeface="Bree Serif" panose="02000503040000020004" pitchFamily="2" charset="77"/>
                  </a:rPr>
                  <a:t>Breakage </a:t>
                </a:r>
              </a:p>
            </p:txBody>
          </p:sp>
        </p:grpSp>
      </p:grpSp>
      <p:sp>
        <p:nvSpPr>
          <p:cNvPr id="117" name="TextBox 116">
            <a:extLst>
              <a:ext uri="{FF2B5EF4-FFF2-40B4-BE49-F238E27FC236}">
                <a16:creationId xmlns:a16="http://schemas.microsoft.com/office/drawing/2014/main" id="{F08F6FF8-619E-21F1-1494-C2E3EB1DA366}"/>
              </a:ext>
            </a:extLst>
          </p:cNvPr>
          <p:cNvSpPr txBox="1"/>
          <p:nvPr/>
        </p:nvSpPr>
        <p:spPr>
          <a:xfrm rot="16200000">
            <a:off x="-1014697" y="2031818"/>
            <a:ext cx="25940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tx2"/>
                </a:solidFill>
                <a:latin typeface="Bree Serif" panose="02000503040000020004" pitchFamily="2" charset="77"/>
              </a:rPr>
              <a:t>Clinical</a:t>
            </a:r>
          </a:p>
        </p:txBody>
      </p:sp>
      <p:sp>
        <p:nvSpPr>
          <p:cNvPr id="158" name="TextBox 157">
            <a:extLst>
              <a:ext uri="{FF2B5EF4-FFF2-40B4-BE49-F238E27FC236}">
                <a16:creationId xmlns:a16="http://schemas.microsoft.com/office/drawing/2014/main" id="{1A53AF33-DC65-D326-95CC-CC45EB779810}"/>
              </a:ext>
            </a:extLst>
          </p:cNvPr>
          <p:cNvSpPr txBox="1"/>
          <p:nvPr/>
        </p:nvSpPr>
        <p:spPr>
          <a:xfrm rot="16200000">
            <a:off x="-817142" y="5218576"/>
            <a:ext cx="23599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Bree Serif" panose="02000503040000020004" pitchFamily="2" charset="77"/>
              </a:rPr>
              <a:t>Operational</a:t>
            </a:r>
          </a:p>
        </p:txBody>
      </p:sp>
      <p:grpSp>
        <p:nvGrpSpPr>
          <p:cNvPr id="118" name="Group 117">
            <a:extLst>
              <a:ext uri="{FF2B5EF4-FFF2-40B4-BE49-F238E27FC236}">
                <a16:creationId xmlns:a16="http://schemas.microsoft.com/office/drawing/2014/main" id="{BD55C0C6-564D-4B3A-D401-DDFCEA68A0B4}"/>
              </a:ext>
            </a:extLst>
          </p:cNvPr>
          <p:cNvGrpSpPr/>
          <p:nvPr/>
        </p:nvGrpSpPr>
        <p:grpSpPr>
          <a:xfrm>
            <a:off x="651700" y="3752838"/>
            <a:ext cx="2529358" cy="2876564"/>
            <a:chOff x="311489" y="422031"/>
            <a:chExt cx="2352667" cy="3862621"/>
          </a:xfrm>
        </p:grpSpPr>
        <p:sp>
          <p:nvSpPr>
            <p:cNvPr id="119" name="Rectangle 118">
              <a:extLst>
                <a:ext uri="{FF2B5EF4-FFF2-40B4-BE49-F238E27FC236}">
                  <a16:creationId xmlns:a16="http://schemas.microsoft.com/office/drawing/2014/main" id="{501E9935-09FC-A95E-ED76-EF7AE24DCE56}"/>
                </a:ext>
              </a:extLst>
            </p:cNvPr>
            <p:cNvSpPr/>
            <p:nvPr/>
          </p:nvSpPr>
          <p:spPr>
            <a:xfrm>
              <a:off x="311496" y="1235947"/>
              <a:ext cx="2352658" cy="3048705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44000" tIns="72000" rIns="144000" bIns="72000" rtlCol="0" anchor="t" anchorCtr="0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ptos" panose="02110004020202020204"/>
                  <a:ea typeface="+mn-ea"/>
                  <a:cs typeface="+mn-cs"/>
                </a:rPr>
                <a:t>All bases contain Denaturing Kits of 100mls – please follow the instructions on the kit and denature the vial and medication.  Label the kit and place inside the locked medication cupboard</a:t>
              </a: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ptos" panose="02110004020202020204"/>
                  <a:ea typeface="+mn-ea"/>
                  <a:cs typeface="+mn-cs"/>
                </a:rPr>
                <a:t>Complete a learning event </a:t>
              </a: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ptos" panose="02110004020202020204"/>
                  <a:ea typeface="+mn-ea"/>
                  <a:cs typeface="+mn-cs"/>
                </a:rPr>
                <a:t>Witness the CD Register Book update</a:t>
              </a:r>
            </a:p>
            <a:p>
              <a:endParaRPr lang="en-US" sz="1400" dirty="0">
                <a:solidFill>
                  <a:schemeClr val="tx2"/>
                </a:solidFill>
              </a:endParaRPr>
            </a:p>
          </p:txBody>
        </p:sp>
        <p:sp>
          <p:nvSpPr>
            <p:cNvPr id="120" name="Rectangle 119">
              <a:extLst>
                <a:ext uri="{FF2B5EF4-FFF2-40B4-BE49-F238E27FC236}">
                  <a16:creationId xmlns:a16="http://schemas.microsoft.com/office/drawing/2014/main" id="{60494BC3-915D-3A1C-D189-6995EDC9F2EB}"/>
                </a:ext>
              </a:extLst>
            </p:cNvPr>
            <p:cNvSpPr/>
            <p:nvPr/>
          </p:nvSpPr>
          <p:spPr>
            <a:xfrm>
              <a:off x="311489" y="791155"/>
              <a:ext cx="1805230" cy="444792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grpSp>
          <p:nvGrpSpPr>
            <p:cNvPr id="121" name="Group 120">
              <a:extLst>
                <a:ext uri="{FF2B5EF4-FFF2-40B4-BE49-F238E27FC236}">
                  <a16:creationId xmlns:a16="http://schemas.microsoft.com/office/drawing/2014/main" id="{F4816765-E622-0002-11A0-457005CE003F}"/>
                </a:ext>
              </a:extLst>
            </p:cNvPr>
            <p:cNvGrpSpPr/>
            <p:nvPr/>
          </p:nvGrpSpPr>
          <p:grpSpPr>
            <a:xfrm>
              <a:off x="311494" y="422031"/>
              <a:ext cx="2352662" cy="813916"/>
              <a:chOff x="311494" y="422031"/>
              <a:chExt cx="2515144" cy="813916"/>
            </a:xfrm>
            <a:solidFill>
              <a:schemeClr val="tx2">
                <a:lumMod val="75000"/>
                <a:lumOff val="25000"/>
              </a:schemeClr>
            </a:solidFill>
          </p:grpSpPr>
          <p:grpSp>
            <p:nvGrpSpPr>
              <p:cNvPr id="122" name="Group 121">
                <a:extLst>
                  <a:ext uri="{FF2B5EF4-FFF2-40B4-BE49-F238E27FC236}">
                    <a16:creationId xmlns:a16="http://schemas.microsoft.com/office/drawing/2014/main" id="{4F9D4F7F-A47C-2BA6-1152-01085AAB0D2B}"/>
                  </a:ext>
                </a:extLst>
              </p:cNvPr>
              <p:cNvGrpSpPr/>
              <p:nvPr/>
            </p:nvGrpSpPr>
            <p:grpSpPr>
              <a:xfrm>
                <a:off x="311494" y="422031"/>
                <a:ext cx="2515144" cy="813916"/>
                <a:chOff x="311493" y="422031"/>
                <a:chExt cx="2672866" cy="813916"/>
              </a:xfrm>
              <a:grpFill/>
            </p:grpSpPr>
            <p:sp>
              <p:nvSpPr>
                <p:cNvPr id="126" name="Rounded Rectangle 125">
                  <a:extLst>
                    <a:ext uri="{FF2B5EF4-FFF2-40B4-BE49-F238E27FC236}">
                      <a16:creationId xmlns:a16="http://schemas.microsoft.com/office/drawing/2014/main" id="{39B07577-3637-B66C-7E66-647C354A57AF}"/>
                    </a:ext>
                  </a:extLst>
                </p:cNvPr>
                <p:cNvSpPr/>
                <p:nvPr/>
              </p:nvSpPr>
              <p:spPr>
                <a:xfrm>
                  <a:off x="311493" y="422031"/>
                  <a:ext cx="2672866" cy="813916"/>
                </a:xfrm>
                <a:prstGeom prst="roundRect">
                  <a:avLst>
                    <a:gd name="adj" fmla="val 46297"/>
                  </a:avLst>
                </a:pr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400" dirty="0"/>
                </a:p>
              </p:txBody>
            </p:sp>
            <p:sp>
              <p:nvSpPr>
                <p:cNvPr id="125" name="Rectangle 124">
                  <a:extLst>
                    <a:ext uri="{FF2B5EF4-FFF2-40B4-BE49-F238E27FC236}">
                      <a16:creationId xmlns:a16="http://schemas.microsoft.com/office/drawing/2014/main" id="{689811AE-9CEB-BCAF-F890-85FCB1A25A9C}"/>
                    </a:ext>
                  </a:extLst>
                </p:cNvPr>
                <p:cNvSpPr/>
                <p:nvPr/>
              </p:nvSpPr>
              <p:spPr>
                <a:xfrm>
                  <a:off x="2362415" y="422031"/>
                  <a:ext cx="621939" cy="813916"/>
                </a:xfrm>
                <a:prstGeom prst="rect">
                  <a:avLst/>
                </a:pr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400" dirty="0"/>
                </a:p>
              </p:txBody>
            </p:sp>
          </p:grpSp>
          <p:sp>
            <p:nvSpPr>
              <p:cNvPr id="123" name="TextBox 122">
                <a:extLst>
                  <a:ext uri="{FF2B5EF4-FFF2-40B4-BE49-F238E27FC236}">
                    <a16:creationId xmlns:a16="http://schemas.microsoft.com/office/drawing/2014/main" id="{6146DC89-1F0A-7899-8BC7-459ADC8CA61F}"/>
                  </a:ext>
                </a:extLst>
              </p:cNvPr>
              <p:cNvSpPr txBox="1"/>
              <p:nvPr/>
            </p:nvSpPr>
            <p:spPr>
              <a:xfrm>
                <a:off x="311496" y="569626"/>
                <a:ext cx="2515141" cy="5372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dirty="0">
                    <a:solidFill>
                      <a:schemeClr val="bg1"/>
                    </a:solidFill>
                    <a:latin typeface="Bree Serif" panose="02000503040000020004" pitchFamily="2" charset="77"/>
                  </a:rPr>
                  <a:t>Deactivate</a:t>
                </a:r>
              </a:p>
            </p:txBody>
          </p:sp>
        </p:grpSp>
      </p:grpSp>
      <p:grpSp>
        <p:nvGrpSpPr>
          <p:cNvPr id="159" name="Group 158">
            <a:extLst>
              <a:ext uri="{FF2B5EF4-FFF2-40B4-BE49-F238E27FC236}">
                <a16:creationId xmlns:a16="http://schemas.microsoft.com/office/drawing/2014/main" id="{CD1595EE-D970-C15D-EA85-185850DA22FE}"/>
              </a:ext>
            </a:extLst>
          </p:cNvPr>
          <p:cNvGrpSpPr/>
          <p:nvPr/>
        </p:nvGrpSpPr>
        <p:grpSpPr>
          <a:xfrm>
            <a:off x="3390785" y="3752838"/>
            <a:ext cx="2506019" cy="2876562"/>
            <a:chOff x="311489" y="422031"/>
            <a:chExt cx="2352667" cy="3862619"/>
          </a:xfrm>
        </p:grpSpPr>
        <p:sp>
          <p:nvSpPr>
            <p:cNvPr id="160" name="Rectangle 159">
              <a:extLst>
                <a:ext uri="{FF2B5EF4-FFF2-40B4-BE49-F238E27FC236}">
                  <a16:creationId xmlns:a16="http://schemas.microsoft.com/office/drawing/2014/main" id="{07B2C0D1-BC81-7B2B-9D4F-3529ECE417AD}"/>
                </a:ext>
              </a:extLst>
            </p:cNvPr>
            <p:cNvSpPr/>
            <p:nvPr/>
          </p:nvSpPr>
          <p:spPr>
            <a:xfrm>
              <a:off x="311496" y="1235946"/>
              <a:ext cx="2352657" cy="304870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44000" tIns="72000" rIns="144000" bIns="72000" rtlCol="0" anchor="t" anchorCtr="0"/>
            <a:lstStyle/>
            <a:p>
              <a:r>
                <a:rPr lang="en-US" sz="1100" dirty="0">
                  <a:solidFill>
                    <a:schemeClr val="tx2"/>
                  </a:solidFill>
                </a:rPr>
                <a:t>All bases contain cat litter – please use this </a:t>
              </a:r>
            </a:p>
            <a:p>
              <a:endParaRPr lang="en-US" sz="1100" dirty="0">
                <a:solidFill>
                  <a:schemeClr val="tx2"/>
                </a:solidFill>
              </a:endParaRPr>
            </a:p>
            <a:p>
              <a:r>
                <a:rPr lang="en-US" sz="1100" dirty="0">
                  <a:solidFill>
                    <a:schemeClr val="tx2"/>
                  </a:solidFill>
                </a:rPr>
                <a:t>Using paper towels and Personal Protective Equipment pick the cat litter and dispose of in a sharps bin</a:t>
              </a:r>
            </a:p>
            <a:p>
              <a:endParaRPr lang="en-US" sz="1100" dirty="0">
                <a:solidFill>
                  <a:schemeClr val="tx2"/>
                </a:solidFill>
              </a:endParaRPr>
            </a:p>
            <a:p>
              <a:r>
                <a:rPr lang="en-GB" sz="1100" dirty="0">
                  <a:solidFill>
                    <a:schemeClr val="tx1"/>
                  </a:solidFill>
                </a:rPr>
                <a:t>Complete a learning event </a:t>
              </a:r>
            </a:p>
            <a:p>
              <a:endParaRPr lang="en-GB" sz="1100" dirty="0">
                <a:solidFill>
                  <a:schemeClr val="tx1"/>
                </a:solidFill>
              </a:endParaRPr>
            </a:p>
            <a:p>
              <a:r>
                <a:rPr lang="en-GB" sz="1100" dirty="0">
                  <a:solidFill>
                    <a:schemeClr val="tx1"/>
                  </a:solidFill>
                </a:rPr>
                <a:t>Witness the CD Register Book update</a:t>
              </a:r>
            </a:p>
            <a:p>
              <a:endParaRPr lang="en-US" sz="1100" dirty="0">
                <a:solidFill>
                  <a:schemeClr val="tx2"/>
                </a:solidFill>
              </a:endParaRPr>
            </a:p>
            <a:p>
              <a:endParaRPr lang="en-US" sz="1100" dirty="0">
                <a:solidFill>
                  <a:schemeClr val="tx2"/>
                </a:solidFill>
              </a:endParaRPr>
            </a:p>
          </p:txBody>
        </p:sp>
        <p:sp>
          <p:nvSpPr>
            <p:cNvPr id="161" name="Rectangle 160">
              <a:extLst>
                <a:ext uri="{FF2B5EF4-FFF2-40B4-BE49-F238E27FC236}">
                  <a16:creationId xmlns:a16="http://schemas.microsoft.com/office/drawing/2014/main" id="{369B7FE1-DC66-1AFB-2A8B-B1ED23635F7A}"/>
                </a:ext>
              </a:extLst>
            </p:cNvPr>
            <p:cNvSpPr/>
            <p:nvPr/>
          </p:nvSpPr>
          <p:spPr>
            <a:xfrm>
              <a:off x="311489" y="791155"/>
              <a:ext cx="1805230" cy="444792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grpSp>
          <p:nvGrpSpPr>
            <p:cNvPr id="162" name="Group 161">
              <a:extLst>
                <a:ext uri="{FF2B5EF4-FFF2-40B4-BE49-F238E27FC236}">
                  <a16:creationId xmlns:a16="http://schemas.microsoft.com/office/drawing/2014/main" id="{304ADEC4-2BEE-F0CB-273A-7E519B39FA5B}"/>
                </a:ext>
              </a:extLst>
            </p:cNvPr>
            <p:cNvGrpSpPr/>
            <p:nvPr/>
          </p:nvGrpSpPr>
          <p:grpSpPr>
            <a:xfrm>
              <a:off x="311494" y="422031"/>
              <a:ext cx="2352662" cy="813917"/>
              <a:chOff x="311494" y="422031"/>
              <a:chExt cx="2515144" cy="813917"/>
            </a:xfrm>
            <a:solidFill>
              <a:schemeClr val="tx2">
                <a:lumMod val="75000"/>
                <a:lumOff val="25000"/>
              </a:schemeClr>
            </a:solidFill>
          </p:grpSpPr>
          <p:grpSp>
            <p:nvGrpSpPr>
              <p:cNvPr id="163" name="Group 162">
                <a:extLst>
                  <a:ext uri="{FF2B5EF4-FFF2-40B4-BE49-F238E27FC236}">
                    <a16:creationId xmlns:a16="http://schemas.microsoft.com/office/drawing/2014/main" id="{9CDC6DF0-EAC0-D3EA-E7DB-40BC4405850F}"/>
                  </a:ext>
                </a:extLst>
              </p:cNvPr>
              <p:cNvGrpSpPr/>
              <p:nvPr/>
            </p:nvGrpSpPr>
            <p:grpSpPr>
              <a:xfrm>
                <a:off x="311494" y="422031"/>
                <a:ext cx="2515144" cy="813917"/>
                <a:chOff x="311493" y="422031"/>
                <a:chExt cx="2672866" cy="813917"/>
              </a:xfrm>
              <a:grpFill/>
            </p:grpSpPr>
            <p:sp>
              <p:nvSpPr>
                <p:cNvPr id="167" name="Rounded Rectangle 166">
                  <a:extLst>
                    <a:ext uri="{FF2B5EF4-FFF2-40B4-BE49-F238E27FC236}">
                      <a16:creationId xmlns:a16="http://schemas.microsoft.com/office/drawing/2014/main" id="{C53628D5-443C-441D-D50A-24007B339268}"/>
                    </a:ext>
                  </a:extLst>
                </p:cNvPr>
                <p:cNvSpPr/>
                <p:nvPr/>
              </p:nvSpPr>
              <p:spPr>
                <a:xfrm>
                  <a:off x="311493" y="422031"/>
                  <a:ext cx="2672866" cy="813917"/>
                </a:xfrm>
                <a:prstGeom prst="roundRect">
                  <a:avLst>
                    <a:gd name="adj" fmla="val 46297"/>
                  </a:avLst>
                </a:pr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400" dirty="0"/>
                </a:p>
              </p:txBody>
            </p:sp>
            <p:sp>
              <p:nvSpPr>
                <p:cNvPr id="166" name="Rectangle 165">
                  <a:extLst>
                    <a:ext uri="{FF2B5EF4-FFF2-40B4-BE49-F238E27FC236}">
                      <a16:creationId xmlns:a16="http://schemas.microsoft.com/office/drawing/2014/main" id="{ABA5B7E8-68EE-DC2E-2E1C-DA73FFAFFBE1}"/>
                    </a:ext>
                  </a:extLst>
                </p:cNvPr>
                <p:cNvSpPr/>
                <p:nvPr/>
              </p:nvSpPr>
              <p:spPr>
                <a:xfrm>
                  <a:off x="2362415" y="422031"/>
                  <a:ext cx="621939" cy="813916"/>
                </a:xfrm>
                <a:prstGeom prst="rect">
                  <a:avLst/>
                </a:pr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400" dirty="0"/>
                </a:p>
              </p:txBody>
            </p:sp>
          </p:grpSp>
          <p:sp>
            <p:nvSpPr>
              <p:cNvPr id="164" name="TextBox 163">
                <a:extLst>
                  <a:ext uri="{FF2B5EF4-FFF2-40B4-BE49-F238E27FC236}">
                    <a16:creationId xmlns:a16="http://schemas.microsoft.com/office/drawing/2014/main" id="{227DEBDE-1308-F158-B92C-9F56652387A8}"/>
                  </a:ext>
                </a:extLst>
              </p:cNvPr>
              <p:cNvSpPr txBox="1"/>
              <p:nvPr/>
            </p:nvSpPr>
            <p:spPr>
              <a:xfrm>
                <a:off x="311496" y="569626"/>
                <a:ext cx="2515142" cy="5372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dirty="0">
                    <a:solidFill>
                      <a:schemeClr val="bg1"/>
                    </a:solidFill>
                    <a:latin typeface="Bree Serif" panose="02000503040000020004" pitchFamily="2" charset="77"/>
                  </a:rPr>
                  <a:t>Dispose</a:t>
                </a:r>
              </a:p>
            </p:txBody>
          </p:sp>
        </p:grpSp>
      </p:grpSp>
      <p:grpSp>
        <p:nvGrpSpPr>
          <p:cNvPr id="169" name="Group 168">
            <a:extLst>
              <a:ext uri="{FF2B5EF4-FFF2-40B4-BE49-F238E27FC236}">
                <a16:creationId xmlns:a16="http://schemas.microsoft.com/office/drawing/2014/main" id="{19B58F9B-42C1-453A-E921-F5576B56170E}"/>
              </a:ext>
            </a:extLst>
          </p:cNvPr>
          <p:cNvGrpSpPr/>
          <p:nvPr/>
        </p:nvGrpSpPr>
        <p:grpSpPr>
          <a:xfrm>
            <a:off x="6106534" y="3744182"/>
            <a:ext cx="2569402" cy="2885218"/>
            <a:chOff x="311489" y="422031"/>
            <a:chExt cx="2352668" cy="3488398"/>
          </a:xfrm>
        </p:grpSpPr>
        <p:sp>
          <p:nvSpPr>
            <p:cNvPr id="170" name="Rectangle 169">
              <a:extLst>
                <a:ext uri="{FF2B5EF4-FFF2-40B4-BE49-F238E27FC236}">
                  <a16:creationId xmlns:a16="http://schemas.microsoft.com/office/drawing/2014/main" id="{9F20166B-CFAE-C8A8-7459-71EBD3ED153A}"/>
                </a:ext>
              </a:extLst>
            </p:cNvPr>
            <p:cNvSpPr/>
            <p:nvPr/>
          </p:nvSpPr>
          <p:spPr>
            <a:xfrm>
              <a:off x="311496" y="1154888"/>
              <a:ext cx="2352657" cy="2755541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44000" tIns="72000" rIns="144000" bIns="72000" rtlCol="0" anchor="t" anchorCtr="0"/>
            <a:lstStyle/>
            <a:p>
              <a:r>
                <a:rPr lang="en-GB" sz="1100" dirty="0">
                  <a:solidFill>
                    <a:schemeClr val="tx2"/>
                  </a:solidFill>
                </a:rPr>
                <a:t>All bases have a plastic container ‘expired medication’ – please place inside the container which is stored inside the safe with Schedule 2 drugs.</a:t>
              </a:r>
            </a:p>
            <a:p>
              <a:endParaRPr lang="en-GB" sz="1100" dirty="0">
                <a:solidFill>
                  <a:schemeClr val="tx2"/>
                </a:solidFill>
              </a:endParaRPr>
            </a:p>
            <a:p>
              <a:r>
                <a:rPr lang="en-GB" sz="1100" dirty="0">
                  <a:solidFill>
                    <a:schemeClr val="tx1"/>
                  </a:solidFill>
                </a:rPr>
                <a:t>Complete a learning event </a:t>
              </a:r>
            </a:p>
            <a:p>
              <a:endParaRPr lang="en-GB" sz="1100" dirty="0">
                <a:solidFill>
                  <a:schemeClr val="tx1"/>
                </a:solidFill>
              </a:endParaRPr>
            </a:p>
            <a:p>
              <a:r>
                <a:rPr lang="en-GB" sz="1100" dirty="0">
                  <a:solidFill>
                    <a:schemeClr val="tx1"/>
                  </a:solidFill>
                </a:rPr>
                <a:t>Witness the CD Register Book update</a:t>
              </a:r>
            </a:p>
            <a:p>
              <a:endParaRPr lang="en-US" sz="1100" dirty="0">
                <a:solidFill>
                  <a:schemeClr val="tx2"/>
                </a:solidFill>
              </a:endParaRPr>
            </a:p>
          </p:txBody>
        </p:sp>
        <p:sp>
          <p:nvSpPr>
            <p:cNvPr id="171" name="Rectangle 170">
              <a:extLst>
                <a:ext uri="{FF2B5EF4-FFF2-40B4-BE49-F238E27FC236}">
                  <a16:creationId xmlns:a16="http://schemas.microsoft.com/office/drawing/2014/main" id="{D83C72F0-0B6F-4DF4-C471-7552825250F0}"/>
                </a:ext>
              </a:extLst>
            </p:cNvPr>
            <p:cNvSpPr/>
            <p:nvPr/>
          </p:nvSpPr>
          <p:spPr>
            <a:xfrm>
              <a:off x="311489" y="791157"/>
              <a:ext cx="1805230" cy="363733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grpSp>
          <p:nvGrpSpPr>
            <p:cNvPr id="172" name="Group 171">
              <a:extLst>
                <a:ext uri="{FF2B5EF4-FFF2-40B4-BE49-F238E27FC236}">
                  <a16:creationId xmlns:a16="http://schemas.microsoft.com/office/drawing/2014/main" id="{E39F3891-876D-FC41-51CB-2F6538A37258}"/>
                </a:ext>
              </a:extLst>
            </p:cNvPr>
            <p:cNvGrpSpPr/>
            <p:nvPr/>
          </p:nvGrpSpPr>
          <p:grpSpPr>
            <a:xfrm>
              <a:off x="311494" y="422031"/>
              <a:ext cx="2352663" cy="732858"/>
              <a:chOff x="311494" y="422031"/>
              <a:chExt cx="2515145" cy="732858"/>
            </a:xfrm>
            <a:solidFill>
              <a:schemeClr val="tx2">
                <a:lumMod val="75000"/>
                <a:lumOff val="25000"/>
              </a:schemeClr>
            </a:solidFill>
          </p:grpSpPr>
          <p:grpSp>
            <p:nvGrpSpPr>
              <p:cNvPr id="173" name="Group 172">
                <a:extLst>
                  <a:ext uri="{FF2B5EF4-FFF2-40B4-BE49-F238E27FC236}">
                    <a16:creationId xmlns:a16="http://schemas.microsoft.com/office/drawing/2014/main" id="{09945D53-7C4E-02CD-647E-312B32F426B6}"/>
                  </a:ext>
                </a:extLst>
              </p:cNvPr>
              <p:cNvGrpSpPr/>
              <p:nvPr/>
            </p:nvGrpSpPr>
            <p:grpSpPr>
              <a:xfrm>
                <a:off x="311494" y="422031"/>
                <a:ext cx="2515145" cy="732858"/>
                <a:chOff x="311493" y="422031"/>
                <a:chExt cx="2672867" cy="732858"/>
              </a:xfrm>
              <a:grpFill/>
            </p:grpSpPr>
            <p:sp>
              <p:nvSpPr>
                <p:cNvPr id="177" name="Rounded Rectangle 176">
                  <a:extLst>
                    <a:ext uri="{FF2B5EF4-FFF2-40B4-BE49-F238E27FC236}">
                      <a16:creationId xmlns:a16="http://schemas.microsoft.com/office/drawing/2014/main" id="{B559EB4E-4FD4-CF9F-D0FB-5E60E5C441D9}"/>
                    </a:ext>
                  </a:extLst>
                </p:cNvPr>
                <p:cNvSpPr/>
                <p:nvPr/>
              </p:nvSpPr>
              <p:spPr>
                <a:xfrm>
                  <a:off x="311493" y="422031"/>
                  <a:ext cx="2672867" cy="732858"/>
                </a:xfrm>
                <a:prstGeom prst="roundRect">
                  <a:avLst>
                    <a:gd name="adj" fmla="val 46297"/>
                  </a:avLst>
                </a:pr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400" dirty="0"/>
                </a:p>
              </p:txBody>
            </p:sp>
            <p:sp>
              <p:nvSpPr>
                <p:cNvPr id="176" name="Rectangle 175">
                  <a:extLst>
                    <a:ext uri="{FF2B5EF4-FFF2-40B4-BE49-F238E27FC236}">
                      <a16:creationId xmlns:a16="http://schemas.microsoft.com/office/drawing/2014/main" id="{0F31397B-FB40-34A7-892D-EC638694F332}"/>
                    </a:ext>
                  </a:extLst>
                </p:cNvPr>
                <p:cNvSpPr/>
                <p:nvPr/>
              </p:nvSpPr>
              <p:spPr>
                <a:xfrm>
                  <a:off x="2362415" y="422031"/>
                  <a:ext cx="621939" cy="732858"/>
                </a:xfrm>
                <a:prstGeom prst="rect">
                  <a:avLst/>
                </a:pr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400" dirty="0"/>
                </a:p>
              </p:txBody>
            </p:sp>
          </p:grpSp>
          <p:sp>
            <p:nvSpPr>
              <p:cNvPr id="174" name="TextBox 173">
                <a:extLst>
                  <a:ext uri="{FF2B5EF4-FFF2-40B4-BE49-F238E27FC236}">
                    <a16:creationId xmlns:a16="http://schemas.microsoft.com/office/drawing/2014/main" id="{C1E4592D-B075-98F0-566C-618295EA5480}"/>
                  </a:ext>
                </a:extLst>
              </p:cNvPr>
              <p:cNvSpPr txBox="1"/>
              <p:nvPr/>
            </p:nvSpPr>
            <p:spPr>
              <a:xfrm>
                <a:off x="311495" y="569626"/>
                <a:ext cx="2515142" cy="5372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dirty="0">
                    <a:solidFill>
                      <a:schemeClr val="bg1"/>
                    </a:solidFill>
                    <a:latin typeface="Bree Serif" panose="02000503040000020004" pitchFamily="2" charset="77"/>
                  </a:rPr>
                  <a:t>Store</a:t>
                </a:r>
              </a:p>
            </p:txBody>
          </p:sp>
        </p:grp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736E24EE-F3BB-8E62-61B9-67157BC4ABD6}"/>
              </a:ext>
            </a:extLst>
          </p:cNvPr>
          <p:cNvSpPr txBox="1"/>
          <p:nvPr/>
        </p:nvSpPr>
        <p:spPr>
          <a:xfrm>
            <a:off x="461765" y="6065"/>
            <a:ext cx="8088880" cy="378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07000"/>
              </a:lnSpc>
              <a:spcBef>
                <a:spcPts val="800"/>
              </a:spcBef>
              <a:spcAft>
                <a:spcPts val="400"/>
              </a:spcAft>
            </a:pPr>
            <a:r>
              <a:rPr lang="en-GB" sz="1800" b="1" kern="100" dirty="0">
                <a:solidFill>
                  <a:srgbClr val="0F4761"/>
                </a:solidFill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SOP – Breakages of Controlled Drugs Vials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59975FD-5C55-EE09-0A47-AFB1ADDC19A5}"/>
              </a:ext>
            </a:extLst>
          </p:cNvPr>
          <p:cNvSpPr txBox="1"/>
          <p:nvPr/>
        </p:nvSpPr>
        <p:spPr>
          <a:xfrm>
            <a:off x="210312" y="311713"/>
            <a:ext cx="87142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It is a legal requirement for Brisdoc to safely store, record, transport and account for Controlled Drugs (CDs) and for Best Practice Brisdoc adopts the same schedule 2 principles for managing schedule 3, 4 and 5’s. </a:t>
            </a:r>
            <a:endParaRPr lang="en-GB" sz="1200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C3578BCD-1307-20BF-D7B6-AB9E94B3A467}"/>
              </a:ext>
            </a:extLst>
          </p:cNvPr>
          <p:cNvSpPr txBox="1"/>
          <p:nvPr/>
        </p:nvSpPr>
        <p:spPr>
          <a:xfrm>
            <a:off x="1914769" y="3267690"/>
            <a:ext cx="2693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42579ADD-4C45-FA7B-D9D3-E002583478E9}"/>
              </a:ext>
            </a:extLst>
          </p:cNvPr>
          <p:cNvSpPr txBox="1"/>
          <p:nvPr/>
        </p:nvSpPr>
        <p:spPr>
          <a:xfrm>
            <a:off x="4654122" y="3276410"/>
            <a:ext cx="322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2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47B1CEDA-1B7D-1BA1-C0B0-4FF2AE740B39}"/>
              </a:ext>
            </a:extLst>
          </p:cNvPr>
          <p:cNvSpPr txBox="1"/>
          <p:nvPr/>
        </p:nvSpPr>
        <p:spPr>
          <a:xfrm>
            <a:off x="7391237" y="3295520"/>
            <a:ext cx="3370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3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D1CFA5EC-19C3-86AC-F275-53C37C7C9C75}"/>
              </a:ext>
            </a:extLst>
          </p:cNvPr>
          <p:cNvCxnSpPr>
            <a:cxnSpLocks/>
            <a:endCxn id="126" idx="0"/>
          </p:cNvCxnSpPr>
          <p:nvPr/>
        </p:nvCxnSpPr>
        <p:spPr>
          <a:xfrm>
            <a:off x="1914769" y="3207535"/>
            <a:ext cx="1613" cy="54530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641FD370-4A6C-550E-72F9-DC7F7F9212FD}"/>
              </a:ext>
            </a:extLst>
          </p:cNvPr>
          <p:cNvCxnSpPr>
            <a:cxnSpLocks/>
            <a:endCxn id="167" idx="0"/>
          </p:cNvCxnSpPr>
          <p:nvPr/>
        </p:nvCxnSpPr>
        <p:spPr>
          <a:xfrm>
            <a:off x="4643797" y="3207535"/>
            <a:ext cx="0" cy="54530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63C20B38-5A80-C306-9280-C1E980D5AB57}"/>
              </a:ext>
            </a:extLst>
          </p:cNvPr>
          <p:cNvCxnSpPr>
            <a:cxnSpLocks/>
            <a:endCxn id="177" idx="0"/>
          </p:cNvCxnSpPr>
          <p:nvPr/>
        </p:nvCxnSpPr>
        <p:spPr>
          <a:xfrm>
            <a:off x="7391237" y="3207535"/>
            <a:ext cx="1" cy="536647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261037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80CE8EB-1E68-8DAB-A591-6186404D1EC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6" name="Group 85">
            <a:extLst>
              <a:ext uri="{FF2B5EF4-FFF2-40B4-BE49-F238E27FC236}">
                <a16:creationId xmlns:a16="http://schemas.microsoft.com/office/drawing/2014/main" id="{23DB30C8-F722-C969-A001-7755E1FDB325}"/>
              </a:ext>
            </a:extLst>
          </p:cNvPr>
          <p:cNvGrpSpPr/>
          <p:nvPr/>
        </p:nvGrpSpPr>
        <p:grpSpPr>
          <a:xfrm>
            <a:off x="513176" y="648867"/>
            <a:ext cx="8162752" cy="1563981"/>
            <a:chOff x="298581" y="373652"/>
            <a:chExt cx="2365575" cy="3271189"/>
          </a:xfrm>
        </p:grpSpPr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id="{8862EA02-AE0A-030A-5596-2D13A3357E4E}"/>
                </a:ext>
              </a:extLst>
            </p:cNvPr>
            <p:cNvSpPr/>
            <p:nvPr/>
          </p:nvSpPr>
          <p:spPr>
            <a:xfrm>
              <a:off x="300619" y="1171418"/>
              <a:ext cx="2363534" cy="2473423"/>
            </a:xfrm>
            <a:prstGeom prst="rect">
              <a:avLst/>
            </a:prstGeom>
            <a:solidFill>
              <a:srgbClr val="D2E3F3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44000" tIns="72000" rIns="144000" bIns="72000" rtlCol="0" anchor="t" anchorCtr="0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100" b="0" i="0" u="none" strike="noStrike" kern="1200" cap="none" spc="0" normalizeH="0" baseline="0" noProof="0" dirty="0">
                  <a:ln>
                    <a:noFill/>
                  </a:ln>
                  <a:solidFill>
                    <a:srgbClr val="0E2841"/>
                  </a:solidFill>
                  <a:effectLst/>
                  <a:uLnTx/>
                  <a:uFillTx/>
                  <a:latin typeface="Aptos" panose="02110004020202020204"/>
                  <a:ea typeface="+mn-ea"/>
                  <a:cs typeface="+mn-cs"/>
                </a:rPr>
                <a:t>There are a four methods for non-prescribers to dispense / supply medication to patients:</a:t>
              </a:r>
            </a:p>
            <a:p>
              <a:pPr marL="228600" marR="0" lvl="0" indent="-22860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AutoNum type="arabicParenR"/>
                <a:tabLst/>
                <a:defRPr/>
              </a:pPr>
              <a:r>
                <a:rPr kumimoji="0" lang="en-GB" sz="1100" b="0" i="0" u="none" strike="noStrike" kern="1200" cap="none" spc="0" normalizeH="0" baseline="0" noProof="0" dirty="0">
                  <a:ln>
                    <a:noFill/>
                  </a:ln>
                  <a:solidFill>
                    <a:srgbClr val="0E2841"/>
                  </a:solidFill>
                  <a:effectLst/>
                  <a:uLnTx/>
                  <a:uFillTx/>
                  <a:latin typeface="Aptos" panose="02110004020202020204"/>
                  <a:ea typeface="+mn-ea"/>
                  <a:cs typeface="+mn-cs"/>
                </a:rPr>
                <a:t>Face to Face consultations in treatment centre where medication is to be administered at the time of the consultation</a:t>
              </a:r>
            </a:p>
            <a:p>
              <a:pPr marL="228600" marR="0" lvl="0" indent="-22860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AutoNum type="arabicParenR"/>
                <a:tabLst/>
                <a:defRPr/>
              </a:pPr>
              <a:r>
                <a:rPr kumimoji="0" lang="en-GB" sz="1100" b="0" i="0" u="none" strike="noStrike" kern="1200" cap="none" spc="0" normalizeH="0" baseline="0" noProof="0" dirty="0">
                  <a:ln>
                    <a:noFill/>
                  </a:ln>
                  <a:solidFill>
                    <a:srgbClr val="0E2841"/>
                  </a:solidFill>
                  <a:effectLst/>
                  <a:uLnTx/>
                  <a:uFillTx/>
                  <a:latin typeface="Aptos" panose="02110004020202020204"/>
                  <a:ea typeface="+mn-ea"/>
                  <a:cs typeface="+mn-cs"/>
                </a:rPr>
                <a:t>Remote consultation requiring a prescription / patient can pick up from Treatment Centre</a:t>
              </a:r>
            </a:p>
            <a:p>
              <a:pPr marL="228600" marR="0" lvl="0" indent="-22860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AutoNum type="arabicParenR"/>
                <a:tabLst/>
                <a:defRPr/>
              </a:pPr>
              <a:r>
                <a:rPr kumimoji="0" lang="en-GB" sz="1100" b="0" i="0" u="none" strike="noStrike" kern="1200" cap="none" spc="0" normalizeH="0" baseline="0" noProof="0" dirty="0">
                  <a:ln>
                    <a:noFill/>
                  </a:ln>
                  <a:solidFill>
                    <a:srgbClr val="0E2841"/>
                  </a:solidFill>
                  <a:effectLst/>
                  <a:uLnTx/>
                  <a:uFillTx/>
                  <a:latin typeface="Aptos" panose="02110004020202020204"/>
                  <a:ea typeface="+mn-ea"/>
                  <a:cs typeface="+mn-cs"/>
                </a:rPr>
                <a:t>Home visits requiring a prescription between 8am and 11pm</a:t>
              </a:r>
            </a:p>
            <a:p>
              <a:pPr marL="228600" marR="0" lvl="0" indent="-22860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AutoNum type="arabicParenR"/>
                <a:tabLst/>
                <a:defRPr/>
              </a:pPr>
              <a:r>
                <a:rPr lang="en-GB" sz="1100" dirty="0">
                  <a:solidFill>
                    <a:srgbClr val="0E2841"/>
                  </a:solidFill>
                  <a:latin typeface="Aptos" panose="02110004020202020204"/>
                </a:rPr>
                <a:t>Home visits requiring a prescription between 11pm and 8am (overnight)</a:t>
              </a:r>
              <a:endParaRPr kumimoji="0" lang="en-GB" sz="1100" b="0" i="0" u="none" strike="noStrike" kern="1200" cap="none" spc="0" normalizeH="0" baseline="0" noProof="0" dirty="0">
                <a:ln>
                  <a:noFill/>
                </a:ln>
                <a:solidFill>
                  <a:srgbClr val="0E2841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  <a:p>
              <a:pPr marL="228600" marR="0" lvl="0" indent="-22860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AutoNum type="arabicParenR"/>
                <a:tabLst/>
                <a:defRPr/>
              </a:pPr>
              <a:endParaRPr kumimoji="0" lang="en-GB" sz="1100" b="0" i="0" u="none" strike="noStrike" kern="1200" cap="none" spc="0" normalizeH="0" baseline="0" noProof="0" dirty="0">
                <a:ln>
                  <a:noFill/>
                </a:ln>
                <a:solidFill>
                  <a:srgbClr val="0E2841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100" b="0" i="0" u="none" strike="noStrike" kern="1200" cap="none" spc="0" normalizeH="0" baseline="0" noProof="0" dirty="0">
                  <a:ln>
                    <a:noFill/>
                  </a:ln>
                  <a:solidFill>
                    <a:srgbClr val="0E2841"/>
                  </a:solidFill>
                  <a:effectLst/>
                  <a:uLnTx/>
                  <a:uFillTx/>
                  <a:latin typeface="Aptos" panose="02110004020202020204"/>
                  <a:ea typeface="+mn-ea"/>
                  <a:cs typeface="+mn-cs"/>
                </a:rPr>
                <a:t> </a:t>
              </a:r>
            </a:p>
          </p:txBody>
        </p:sp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id="{19D7E373-ED69-A728-0D32-84559E41E095}"/>
                </a:ext>
              </a:extLst>
            </p:cNvPr>
            <p:cNvSpPr/>
            <p:nvPr/>
          </p:nvSpPr>
          <p:spPr>
            <a:xfrm>
              <a:off x="298581" y="812422"/>
              <a:ext cx="1805230" cy="444793"/>
            </a:xfrm>
            <a:prstGeom prst="rect">
              <a:avLst/>
            </a:prstGeom>
            <a:solidFill>
              <a:schemeClr val="tx2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  <p:grpSp>
          <p:nvGrpSpPr>
            <p:cNvPr id="29" name="Group 28">
              <a:extLst>
                <a:ext uri="{FF2B5EF4-FFF2-40B4-BE49-F238E27FC236}">
                  <a16:creationId xmlns:a16="http://schemas.microsoft.com/office/drawing/2014/main" id="{3D834FF2-E77B-ED96-CFAE-ACE098558A8E}"/>
                </a:ext>
              </a:extLst>
            </p:cNvPr>
            <p:cNvGrpSpPr/>
            <p:nvPr/>
          </p:nvGrpSpPr>
          <p:grpSpPr>
            <a:xfrm>
              <a:off x="300614" y="373652"/>
              <a:ext cx="2363542" cy="946460"/>
              <a:chOff x="299862" y="373652"/>
              <a:chExt cx="2526775" cy="946460"/>
            </a:xfrm>
            <a:solidFill>
              <a:schemeClr val="tx2">
                <a:lumMod val="75000"/>
                <a:lumOff val="25000"/>
              </a:schemeClr>
            </a:solidFill>
          </p:grpSpPr>
          <p:grpSp>
            <p:nvGrpSpPr>
              <p:cNvPr id="11" name="Group 10">
                <a:extLst>
                  <a:ext uri="{FF2B5EF4-FFF2-40B4-BE49-F238E27FC236}">
                    <a16:creationId xmlns:a16="http://schemas.microsoft.com/office/drawing/2014/main" id="{EC8EFB87-24FE-4431-E3D9-47C516EE6F45}"/>
                  </a:ext>
                </a:extLst>
              </p:cNvPr>
              <p:cNvGrpSpPr/>
              <p:nvPr/>
            </p:nvGrpSpPr>
            <p:grpSpPr>
              <a:xfrm>
                <a:off x="299866" y="422031"/>
                <a:ext cx="2526771" cy="813917"/>
                <a:chOff x="299136" y="422031"/>
                <a:chExt cx="2685222" cy="813917"/>
              </a:xfrm>
              <a:grpFill/>
            </p:grpSpPr>
            <p:sp>
              <p:nvSpPr>
                <p:cNvPr id="4" name="Rounded Rectangle 3">
                  <a:extLst>
                    <a:ext uri="{FF2B5EF4-FFF2-40B4-BE49-F238E27FC236}">
                      <a16:creationId xmlns:a16="http://schemas.microsoft.com/office/drawing/2014/main" id="{F7F3F388-49DF-A822-85DA-AEB220FE0023}"/>
                    </a:ext>
                  </a:extLst>
                </p:cNvPr>
                <p:cNvSpPr/>
                <p:nvPr/>
              </p:nvSpPr>
              <p:spPr>
                <a:xfrm>
                  <a:off x="299136" y="422031"/>
                  <a:ext cx="2685222" cy="813917"/>
                </a:xfrm>
                <a:prstGeom prst="roundRect">
                  <a:avLst>
                    <a:gd name="adj" fmla="val 46297"/>
                  </a:avLst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ptos" panose="02110004020202020204"/>
                    <a:ea typeface="+mn-ea"/>
                    <a:cs typeface="+mn-cs"/>
                  </a:endParaRPr>
                </a:p>
              </p:txBody>
            </p:sp>
            <p:sp>
              <p:nvSpPr>
                <p:cNvPr id="10" name="Rectangle 9">
                  <a:extLst>
                    <a:ext uri="{FF2B5EF4-FFF2-40B4-BE49-F238E27FC236}">
                      <a16:creationId xmlns:a16="http://schemas.microsoft.com/office/drawing/2014/main" id="{FC025A22-C6E3-3739-E3F4-F7AA38EC7517}"/>
                    </a:ext>
                  </a:extLst>
                </p:cNvPr>
                <p:cNvSpPr/>
                <p:nvPr/>
              </p:nvSpPr>
              <p:spPr>
                <a:xfrm>
                  <a:off x="2362415" y="422031"/>
                  <a:ext cx="621939" cy="813916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ptos" panose="02110004020202020204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66488B96-B2C8-AEB6-B68A-8066F1594A87}"/>
                  </a:ext>
                </a:extLst>
              </p:cNvPr>
              <p:cNvSpPr txBox="1"/>
              <p:nvPr/>
            </p:nvSpPr>
            <p:spPr>
              <a:xfrm>
                <a:off x="299862" y="373652"/>
                <a:ext cx="2484632" cy="9464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Bree Serif" panose="02000503040000020004" pitchFamily="2" charset="77"/>
                    <a:ea typeface="+mn-ea"/>
                    <a:cs typeface="+mn-cs"/>
                  </a:rPr>
                  <a:t>Methods of prescribing / supplying </a:t>
                </a:r>
              </a:p>
            </p:txBody>
          </p:sp>
        </p:grpSp>
      </p:grpSp>
      <p:sp>
        <p:nvSpPr>
          <p:cNvPr id="117" name="TextBox 116">
            <a:extLst>
              <a:ext uri="{FF2B5EF4-FFF2-40B4-BE49-F238E27FC236}">
                <a16:creationId xmlns:a16="http://schemas.microsoft.com/office/drawing/2014/main" id="{477D99D9-9E8C-1FD0-61FD-A04B17C6392A}"/>
              </a:ext>
            </a:extLst>
          </p:cNvPr>
          <p:cNvSpPr txBox="1"/>
          <p:nvPr/>
        </p:nvSpPr>
        <p:spPr>
          <a:xfrm rot="16200000">
            <a:off x="-1069502" y="1767648"/>
            <a:ext cx="25940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E2841"/>
                </a:solidFill>
                <a:effectLst/>
                <a:uLnTx/>
                <a:uFillTx/>
                <a:latin typeface="Bree Serif" panose="02000503040000020004" pitchFamily="2" charset="77"/>
                <a:ea typeface="+mn-ea"/>
                <a:cs typeface="+mn-cs"/>
              </a:rPr>
              <a:t>Clinical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3248AD2-7E5F-B592-C9E8-25D6A683AB98}"/>
              </a:ext>
            </a:extLst>
          </p:cNvPr>
          <p:cNvSpPr txBox="1"/>
          <p:nvPr/>
        </p:nvSpPr>
        <p:spPr>
          <a:xfrm>
            <a:off x="461765" y="6065"/>
            <a:ext cx="8088880" cy="378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800"/>
              </a:spcBef>
              <a:spcAft>
                <a:spcPts val="4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00" cap="none" spc="0" normalizeH="0" baseline="0" noProof="0" dirty="0">
                <a:ln>
                  <a:noFill/>
                </a:ln>
                <a:solidFill>
                  <a:srgbClr val="0F4761"/>
                </a:solidFill>
                <a:effectLst/>
                <a:uLnTx/>
                <a:uFillTx/>
                <a:latin typeface="Aptos Display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SOP – Prescribing &amp; Dispensing Medication as a Non-</a:t>
            </a:r>
            <a:r>
              <a:rPr lang="en-GB" b="1" kern="100" dirty="0">
                <a:solidFill>
                  <a:srgbClr val="0F4761"/>
                </a:solidFill>
                <a:latin typeface="Aptos Display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kumimoji="0" lang="en-GB" sz="1800" b="1" i="0" u="none" strike="noStrike" kern="100" cap="none" spc="0" normalizeH="0" baseline="0" noProof="0" dirty="0" err="1">
                <a:ln>
                  <a:noFill/>
                </a:ln>
                <a:solidFill>
                  <a:srgbClr val="0F4761"/>
                </a:solidFill>
                <a:effectLst/>
                <a:uLnTx/>
                <a:uFillTx/>
                <a:latin typeface="Aptos Display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rescriber</a:t>
            </a:r>
            <a:endParaRPr kumimoji="0" lang="en-GB" sz="1800" b="1" i="0" u="none" strike="noStrike" kern="100" cap="none" spc="0" normalizeH="0" baseline="0" noProof="0" dirty="0">
              <a:ln>
                <a:noFill/>
              </a:ln>
              <a:solidFill>
                <a:srgbClr val="0F4761"/>
              </a:solidFill>
              <a:effectLst/>
              <a:uLnTx/>
              <a:uFillTx/>
              <a:latin typeface="Aptos Display" panose="020B00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FBC13E0-0075-8494-62AA-77DCE284B9C8}"/>
              </a:ext>
            </a:extLst>
          </p:cNvPr>
          <p:cNvSpPr txBox="1"/>
          <p:nvPr/>
        </p:nvSpPr>
        <p:spPr>
          <a:xfrm>
            <a:off x="210312" y="311713"/>
            <a:ext cx="87142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There are four methods to consider depending on where you are working and the time of your shift. 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7A30D8DE-119F-03A7-76DA-620E0466A726}"/>
              </a:ext>
            </a:extLst>
          </p:cNvPr>
          <p:cNvSpPr txBox="1"/>
          <p:nvPr/>
        </p:nvSpPr>
        <p:spPr>
          <a:xfrm>
            <a:off x="1494797" y="2180179"/>
            <a:ext cx="2693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1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87EE3B02-ABEF-2B66-977B-5479CADEE77C}"/>
              </a:ext>
            </a:extLst>
          </p:cNvPr>
          <p:cNvSpPr txBox="1"/>
          <p:nvPr/>
        </p:nvSpPr>
        <p:spPr>
          <a:xfrm>
            <a:off x="4192074" y="2212848"/>
            <a:ext cx="322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2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FD150291-36B1-8216-C030-3766C4087D80}"/>
              </a:ext>
            </a:extLst>
          </p:cNvPr>
          <p:cNvSpPr txBox="1"/>
          <p:nvPr/>
        </p:nvSpPr>
        <p:spPr>
          <a:xfrm>
            <a:off x="7222978" y="2235043"/>
            <a:ext cx="7780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3 &amp;4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34051B92-23B6-E53C-B1BA-5142E9E8D127}"/>
              </a:ext>
            </a:extLst>
          </p:cNvPr>
          <p:cNvCxnSpPr>
            <a:cxnSpLocks/>
          </p:cNvCxnSpPr>
          <p:nvPr/>
        </p:nvCxnSpPr>
        <p:spPr>
          <a:xfrm>
            <a:off x="1494797" y="2171814"/>
            <a:ext cx="0" cy="39932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82E3BF0B-39F3-61B5-7E20-FE290F37AAD1}"/>
              </a:ext>
            </a:extLst>
          </p:cNvPr>
          <p:cNvCxnSpPr>
            <a:cxnSpLocks/>
          </p:cNvCxnSpPr>
          <p:nvPr/>
        </p:nvCxnSpPr>
        <p:spPr>
          <a:xfrm>
            <a:off x="4186597" y="2212848"/>
            <a:ext cx="0" cy="35828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A4FD81FF-BA5F-0580-102C-6FACE4F37589}"/>
              </a:ext>
            </a:extLst>
          </p:cNvPr>
          <p:cNvCxnSpPr>
            <a:cxnSpLocks/>
          </p:cNvCxnSpPr>
          <p:nvPr/>
        </p:nvCxnSpPr>
        <p:spPr>
          <a:xfrm flipH="1">
            <a:off x="7217497" y="2212848"/>
            <a:ext cx="4" cy="391527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33" name="Group 32">
            <a:extLst>
              <a:ext uri="{FF2B5EF4-FFF2-40B4-BE49-F238E27FC236}">
                <a16:creationId xmlns:a16="http://schemas.microsoft.com/office/drawing/2014/main" id="{3A7488EF-A79E-712A-D381-C14E5783D4D5}"/>
              </a:ext>
            </a:extLst>
          </p:cNvPr>
          <p:cNvGrpSpPr/>
          <p:nvPr/>
        </p:nvGrpSpPr>
        <p:grpSpPr>
          <a:xfrm>
            <a:off x="329330" y="2523386"/>
            <a:ext cx="2636901" cy="4151734"/>
            <a:chOff x="329330" y="2523386"/>
            <a:chExt cx="2636901" cy="4151734"/>
          </a:xfrm>
        </p:grpSpPr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A57CFD26-FA44-28C0-89CA-E48186C22464}"/>
                </a:ext>
              </a:extLst>
            </p:cNvPr>
            <p:cNvSpPr/>
            <p:nvPr/>
          </p:nvSpPr>
          <p:spPr>
            <a:xfrm>
              <a:off x="345135" y="3096436"/>
              <a:ext cx="2621096" cy="3578684"/>
            </a:xfrm>
            <a:prstGeom prst="rect">
              <a:avLst/>
            </a:prstGeom>
            <a:solidFill>
              <a:srgbClr val="D2E3F3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44000" tIns="72000" rIns="144000" bIns="72000" rtlCol="0" anchor="t" anchorCtr="0"/>
            <a:lstStyle/>
            <a:p>
              <a:pPr marR="0" lvl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tabLst/>
                <a:defRPr/>
              </a:pPr>
              <a:r>
                <a:rPr kumimoji="0" lang="en-GB" sz="1100" b="1" i="0" u="none" strike="noStrike" kern="1200" cap="none" spc="0" normalizeH="0" baseline="0" noProof="0" dirty="0">
                  <a:ln>
                    <a:noFill/>
                  </a:ln>
                  <a:solidFill>
                    <a:srgbClr val="0E2841"/>
                  </a:solidFill>
                  <a:effectLst/>
                  <a:uLnTx/>
                  <a:uFillTx/>
                  <a:latin typeface="Aptos" panose="02110004020202020204"/>
                  <a:ea typeface="+mn-ea"/>
                  <a:cs typeface="+mn-cs"/>
                </a:rPr>
                <a:t>Discuss</a:t>
              </a:r>
              <a:r>
                <a:rPr kumimoji="0" lang="en-GB" sz="1100" b="0" i="0" u="none" strike="noStrike" kern="1200" cap="none" spc="0" normalizeH="0" baseline="0" noProof="0" dirty="0">
                  <a:ln>
                    <a:noFill/>
                  </a:ln>
                  <a:solidFill>
                    <a:srgbClr val="0E2841"/>
                  </a:solidFill>
                  <a:effectLst/>
                  <a:uLnTx/>
                  <a:uFillTx/>
                  <a:latin typeface="Aptos" panose="02110004020202020204"/>
                  <a:ea typeface="+mn-ea"/>
                  <a:cs typeface="+mn-cs"/>
                </a:rPr>
                <a:t> your case with a </a:t>
              </a:r>
              <a:r>
                <a:rPr kumimoji="0" lang="en-GB" sz="1100" b="1" i="0" u="none" strike="noStrike" kern="1200" cap="none" spc="0" normalizeH="0" baseline="0" noProof="0" dirty="0">
                  <a:ln>
                    <a:noFill/>
                  </a:ln>
                  <a:solidFill>
                    <a:srgbClr val="0E2841"/>
                  </a:solidFill>
                  <a:effectLst/>
                  <a:uLnTx/>
                  <a:uFillTx/>
                  <a:latin typeface="Aptos" panose="02110004020202020204"/>
                  <a:ea typeface="+mn-ea"/>
                  <a:cs typeface="+mn-cs"/>
                </a:rPr>
                <a:t>prescribing clinician</a:t>
              </a:r>
              <a:r>
                <a:rPr kumimoji="0" lang="en-GB" sz="1100" b="0" i="0" u="none" strike="noStrike" kern="1200" cap="none" spc="0" normalizeH="0" baseline="0" noProof="0" dirty="0">
                  <a:ln>
                    <a:noFill/>
                  </a:ln>
                  <a:solidFill>
                    <a:srgbClr val="0E2841"/>
                  </a:solidFill>
                  <a:effectLst/>
                  <a:uLnTx/>
                  <a:uFillTx/>
                  <a:latin typeface="Aptos" panose="02110004020202020204"/>
                  <a:ea typeface="+mn-ea"/>
                  <a:cs typeface="+mn-cs"/>
                </a:rPr>
                <a:t> at the Treatment Centre.  Complete the patient notes.  On the </a:t>
              </a:r>
              <a:r>
                <a:rPr kumimoji="0" lang="en-GB" sz="1100" b="1" i="0" u="none" strike="noStrike" kern="1200" cap="none" spc="0" normalizeH="0" baseline="0" noProof="0" dirty="0">
                  <a:ln>
                    <a:noFill/>
                  </a:ln>
                  <a:solidFill>
                    <a:srgbClr val="0E2841"/>
                  </a:solidFill>
                  <a:effectLst/>
                  <a:uLnTx/>
                  <a:uFillTx/>
                  <a:latin typeface="Aptos" panose="02110004020202020204"/>
                  <a:ea typeface="+mn-ea"/>
                  <a:cs typeface="+mn-cs"/>
                </a:rPr>
                <a:t>first line (top) of the consultation</a:t>
              </a:r>
              <a:r>
                <a:rPr kumimoji="0" lang="en-GB" sz="1100" b="0" i="0" u="none" strike="noStrike" kern="1200" cap="none" spc="0" normalizeH="0" baseline="0" noProof="0" dirty="0">
                  <a:ln>
                    <a:noFill/>
                  </a:ln>
                  <a:solidFill>
                    <a:srgbClr val="0E2841"/>
                  </a:solidFill>
                  <a:effectLst/>
                  <a:uLnTx/>
                  <a:uFillTx/>
                  <a:latin typeface="Aptos" panose="02110004020202020204"/>
                  <a:ea typeface="+mn-ea"/>
                  <a:cs typeface="+mn-cs"/>
                </a:rPr>
                <a:t>, write ‘FAO &lt;clinicians name&gt;  add summary of discussion with prescribing clinician, detailing prescription required, suggested dosage, allergy status and eGFR.</a:t>
              </a:r>
            </a:p>
            <a:p>
              <a:pPr marR="0" lvl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tabLst/>
                <a:defRPr/>
              </a:pPr>
              <a:r>
                <a:rPr lang="en-GB" sz="1100" dirty="0">
                  <a:solidFill>
                    <a:srgbClr val="0E2841"/>
                  </a:solidFill>
                  <a:latin typeface="Aptos" panose="02110004020202020204"/>
                </a:rPr>
                <a:t>Select </a:t>
              </a:r>
              <a:r>
                <a:rPr lang="en-GB" sz="1100" b="1" dirty="0">
                  <a:solidFill>
                    <a:srgbClr val="0E2841"/>
                  </a:solidFill>
                  <a:latin typeface="Aptos" panose="02110004020202020204"/>
                </a:rPr>
                <a:t>Forward</a:t>
              </a:r>
              <a:r>
                <a:rPr lang="en-GB" sz="1100" dirty="0">
                  <a:solidFill>
                    <a:srgbClr val="0E2841"/>
                  </a:solidFill>
                  <a:latin typeface="Aptos" panose="02110004020202020204"/>
                </a:rPr>
                <a:t> button and then </a:t>
              </a:r>
              <a:r>
                <a:rPr lang="en-GB" sz="1100" b="1" dirty="0">
                  <a:solidFill>
                    <a:srgbClr val="0E2841"/>
                  </a:solidFill>
                  <a:latin typeface="Aptos" panose="02110004020202020204"/>
                </a:rPr>
                <a:t>CC</a:t>
              </a:r>
              <a:r>
                <a:rPr lang="en-GB" sz="1100" dirty="0">
                  <a:solidFill>
                    <a:srgbClr val="0E2841"/>
                  </a:solidFill>
                  <a:latin typeface="Aptos" panose="02110004020202020204"/>
                </a:rPr>
                <a:t> </a:t>
              </a:r>
              <a:r>
                <a:rPr lang="en-GB" sz="1100" b="1" dirty="0">
                  <a:solidFill>
                    <a:srgbClr val="0E2841"/>
                  </a:solidFill>
                  <a:latin typeface="Aptos" panose="02110004020202020204"/>
                </a:rPr>
                <a:t>Advice Follow Up </a:t>
              </a:r>
              <a:r>
                <a:rPr lang="en-GB" sz="1100" dirty="0">
                  <a:solidFill>
                    <a:srgbClr val="0E2841"/>
                  </a:solidFill>
                  <a:latin typeface="Aptos" panose="02110004020202020204"/>
                </a:rPr>
                <a:t>option.</a:t>
              </a:r>
            </a:p>
            <a:p>
              <a:pPr marR="0" lvl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tabLst/>
                <a:defRPr/>
              </a:pPr>
              <a:r>
                <a:rPr kumimoji="0" lang="en-GB" sz="1100" b="1" i="0" u="none" strike="noStrike" kern="1200" cap="none" spc="0" normalizeH="0" baseline="0" noProof="0" dirty="0">
                  <a:ln>
                    <a:noFill/>
                  </a:ln>
                  <a:solidFill>
                    <a:srgbClr val="0E2841"/>
                  </a:solidFill>
                  <a:effectLst/>
                  <a:uLnTx/>
                  <a:uFillTx/>
                  <a:latin typeface="Aptos" panose="02110004020202020204"/>
                  <a:ea typeface="+mn-ea"/>
                  <a:cs typeface="+mn-cs"/>
                </a:rPr>
                <a:t>Message </a:t>
              </a:r>
              <a:r>
                <a:rPr lang="en-GB" sz="1100" dirty="0">
                  <a:solidFill>
                    <a:srgbClr val="0E2841"/>
                  </a:solidFill>
                  <a:latin typeface="Aptos" panose="02110004020202020204"/>
                </a:rPr>
                <a:t>prescribing clinician on </a:t>
              </a:r>
              <a:r>
                <a:rPr lang="en-GB" sz="1100" dirty="0" err="1">
                  <a:solidFill>
                    <a:srgbClr val="0E2841"/>
                  </a:solidFill>
                  <a:latin typeface="Aptos" panose="02110004020202020204"/>
                </a:rPr>
                <a:t>Adastra</a:t>
              </a:r>
              <a:r>
                <a:rPr lang="en-GB" sz="1100" dirty="0">
                  <a:solidFill>
                    <a:srgbClr val="0E2841"/>
                  </a:solidFill>
                  <a:latin typeface="Aptos" panose="02110004020202020204"/>
                </a:rPr>
                <a:t> and they will be able to pick up the case from the </a:t>
              </a:r>
              <a:r>
                <a:rPr lang="en-GB" sz="1100" b="1" dirty="0">
                  <a:solidFill>
                    <a:srgbClr val="0E2841"/>
                  </a:solidFill>
                  <a:latin typeface="Aptos" panose="02110004020202020204"/>
                </a:rPr>
                <a:t>Consult and Hold queue </a:t>
              </a:r>
              <a:r>
                <a:rPr lang="en-GB" sz="1100" dirty="0">
                  <a:solidFill>
                    <a:srgbClr val="0E2841"/>
                  </a:solidFill>
                  <a:latin typeface="Aptos" panose="02110004020202020204"/>
                </a:rPr>
                <a:t>and add the completed prescription to the case.</a:t>
              </a:r>
            </a:p>
            <a:p>
              <a:pPr marR="0" lvl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tabLst/>
                <a:defRPr/>
              </a:pPr>
              <a:r>
                <a:rPr kumimoji="0" lang="en-GB" sz="1100" i="0" u="none" strike="noStrike" kern="1200" cap="none" spc="0" normalizeH="0" baseline="0" noProof="0" dirty="0">
                  <a:ln>
                    <a:noFill/>
                  </a:ln>
                  <a:solidFill>
                    <a:srgbClr val="0E2841"/>
                  </a:solidFill>
                  <a:effectLst/>
                  <a:uLnTx/>
                  <a:uFillTx/>
                  <a:latin typeface="Aptos" panose="02110004020202020204"/>
                  <a:ea typeface="+mn-ea"/>
                  <a:cs typeface="+mn-cs"/>
                </a:rPr>
                <a:t>Good practice as a non prescriber is to have a </a:t>
              </a:r>
              <a:r>
                <a:rPr kumimoji="0" lang="en-GB" sz="1100" b="1" i="0" u="none" strike="noStrike" kern="1200" cap="none" spc="0" normalizeH="0" baseline="0" noProof="0" dirty="0">
                  <a:ln>
                    <a:noFill/>
                  </a:ln>
                  <a:solidFill>
                    <a:srgbClr val="0E2841"/>
                  </a:solidFill>
                  <a:effectLst/>
                  <a:uLnTx/>
                  <a:uFillTx/>
                  <a:latin typeface="Aptos" panose="02110004020202020204"/>
                  <a:ea typeface="+mn-ea"/>
                  <a:cs typeface="+mn-cs"/>
                </a:rPr>
                <a:t>second checker </a:t>
              </a:r>
              <a:r>
                <a:rPr kumimoji="0" lang="en-GB" sz="1100" i="0" u="none" strike="noStrike" kern="1200" cap="none" spc="0" normalizeH="0" baseline="0" noProof="0" dirty="0">
                  <a:ln>
                    <a:noFill/>
                  </a:ln>
                  <a:solidFill>
                    <a:srgbClr val="0E2841"/>
                  </a:solidFill>
                  <a:effectLst/>
                  <a:uLnTx/>
                  <a:uFillTx/>
                  <a:latin typeface="Aptos" panose="02110004020202020204"/>
                  <a:ea typeface="+mn-ea"/>
                  <a:cs typeface="+mn-cs"/>
                </a:rPr>
                <a:t>when </a:t>
              </a:r>
              <a:r>
                <a:rPr kumimoji="0" lang="en-GB" sz="1100" b="1" i="0" u="none" strike="noStrike" kern="1200" cap="none" spc="0" normalizeH="0" baseline="0" noProof="0" dirty="0">
                  <a:ln>
                    <a:noFill/>
                  </a:ln>
                  <a:solidFill>
                    <a:srgbClr val="0E2841"/>
                  </a:solidFill>
                  <a:effectLst/>
                  <a:uLnTx/>
                  <a:uFillTx/>
                  <a:latin typeface="Aptos" panose="02110004020202020204"/>
                  <a:ea typeface="+mn-ea"/>
                  <a:cs typeface="+mn-cs"/>
                </a:rPr>
                <a:t>dispensing</a:t>
              </a:r>
              <a:r>
                <a:rPr kumimoji="0" lang="en-GB" sz="1100" i="0" u="none" strike="noStrike" kern="1200" cap="none" spc="0" normalizeH="0" baseline="0" noProof="0" dirty="0">
                  <a:ln>
                    <a:noFill/>
                  </a:ln>
                  <a:solidFill>
                    <a:srgbClr val="0E2841"/>
                  </a:solidFill>
                  <a:effectLst/>
                  <a:uLnTx/>
                  <a:uFillTx/>
                  <a:latin typeface="Aptos" panose="02110004020202020204"/>
                  <a:ea typeface="+mn-ea"/>
                  <a:cs typeface="+mn-cs"/>
                </a:rPr>
                <a:t> the medication to the patient at the Treatment Centre.</a:t>
              </a:r>
            </a:p>
            <a:p>
              <a:pPr marR="0" lvl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tabLst/>
                <a:defRPr/>
              </a:pPr>
              <a:endParaRPr kumimoji="0" lang="en-GB" sz="1100" b="0" i="0" u="none" strike="noStrike" kern="1200" cap="none" spc="0" normalizeH="0" baseline="0" noProof="0" dirty="0">
                <a:ln>
                  <a:noFill/>
                </a:ln>
                <a:solidFill>
                  <a:srgbClr val="0E2841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  <a:p>
              <a:pPr marR="0" lvl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tabLst/>
                <a:defRPr/>
              </a:pPr>
              <a:endParaRPr kumimoji="0" lang="en-GB" sz="1100" b="0" i="0" u="none" strike="noStrike" kern="1200" cap="none" spc="0" normalizeH="0" baseline="0" noProof="0" dirty="0">
                <a:ln>
                  <a:noFill/>
                </a:ln>
                <a:solidFill>
                  <a:srgbClr val="0E2841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100" b="0" i="0" u="none" strike="noStrike" kern="1200" cap="none" spc="0" normalizeH="0" baseline="0" noProof="0" dirty="0">
                  <a:ln>
                    <a:noFill/>
                  </a:ln>
                  <a:solidFill>
                    <a:srgbClr val="0E2841"/>
                  </a:solidFill>
                  <a:effectLst/>
                  <a:uLnTx/>
                  <a:uFillTx/>
                  <a:latin typeface="Aptos" panose="02110004020202020204"/>
                  <a:ea typeface="+mn-ea"/>
                  <a:cs typeface="+mn-cs"/>
                </a:rPr>
                <a:t> </a:t>
              </a: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1CBC04CD-8FE3-4913-CF8F-01FA5F33A435}"/>
                </a:ext>
              </a:extLst>
            </p:cNvPr>
            <p:cNvSpPr/>
            <p:nvPr/>
          </p:nvSpPr>
          <p:spPr>
            <a:xfrm>
              <a:off x="340519" y="2788665"/>
              <a:ext cx="2001951" cy="308371"/>
            </a:xfrm>
            <a:prstGeom prst="rect">
              <a:avLst/>
            </a:prstGeom>
            <a:solidFill>
              <a:schemeClr val="tx2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4FF3C1BC-250D-61CA-452E-DAF52B1D3815}"/>
                </a:ext>
              </a:extLst>
            </p:cNvPr>
            <p:cNvGrpSpPr/>
            <p:nvPr/>
          </p:nvGrpSpPr>
          <p:grpSpPr>
            <a:xfrm>
              <a:off x="329330" y="2523386"/>
              <a:ext cx="2621100" cy="579026"/>
              <a:chOff x="299136" y="422031"/>
              <a:chExt cx="2685222" cy="835184"/>
            </a:xfrm>
            <a:solidFill>
              <a:schemeClr val="tx2">
                <a:lumMod val="75000"/>
                <a:lumOff val="25000"/>
              </a:schemeClr>
            </a:solidFill>
          </p:grpSpPr>
          <p:sp>
            <p:nvSpPr>
              <p:cNvPr id="27" name="Rounded Rectangle 3">
                <a:extLst>
                  <a:ext uri="{FF2B5EF4-FFF2-40B4-BE49-F238E27FC236}">
                    <a16:creationId xmlns:a16="http://schemas.microsoft.com/office/drawing/2014/main" id="{F69D8696-72C5-FE8D-5316-94EDA241F471}"/>
                  </a:ext>
                </a:extLst>
              </p:cNvPr>
              <p:cNvSpPr/>
              <p:nvPr/>
            </p:nvSpPr>
            <p:spPr>
              <a:xfrm>
                <a:off x="299136" y="422031"/>
                <a:ext cx="2685222" cy="813917"/>
              </a:xfrm>
              <a:prstGeom prst="roundRect">
                <a:avLst>
                  <a:gd name="adj" fmla="val 46297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ptos" panose="02110004020202020204"/>
                  <a:ea typeface="+mn-ea"/>
                  <a:cs typeface="+mn-cs"/>
                </a:endParaRPr>
              </a:p>
            </p:txBody>
          </p:sp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id="{1A8B4177-2D5D-961D-E3AF-42B999120A72}"/>
                  </a:ext>
                </a:extLst>
              </p:cNvPr>
              <p:cNvSpPr/>
              <p:nvPr/>
            </p:nvSpPr>
            <p:spPr>
              <a:xfrm>
                <a:off x="2362415" y="422031"/>
                <a:ext cx="621939" cy="835184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ptos" panose="02110004020202020204"/>
                  <a:ea typeface="+mn-ea"/>
                  <a:cs typeface="+mn-cs"/>
                </a:endParaRPr>
              </a:p>
            </p:txBody>
          </p:sp>
        </p:grp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E789CE6B-F022-0DD2-34C7-15EE2D51D71D}"/>
                </a:ext>
              </a:extLst>
            </p:cNvPr>
            <p:cNvSpPr txBox="1"/>
            <p:nvPr/>
          </p:nvSpPr>
          <p:spPr>
            <a:xfrm>
              <a:off x="329330" y="2589747"/>
              <a:ext cx="2626577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400" dirty="0">
                  <a:solidFill>
                    <a:prstClr val="white"/>
                  </a:solidFill>
                  <a:latin typeface="Bree Serif" panose="02000503040000020004" pitchFamily="2" charset="77"/>
                </a:rPr>
                <a:t>Face to Face at Treatment </a:t>
              </a:r>
              <a:r>
                <a:rPr lang="en-US" sz="1400" dirty="0" err="1">
                  <a:solidFill>
                    <a:prstClr val="white"/>
                  </a:solidFill>
                  <a:latin typeface="Bree Serif" panose="02000503040000020004" pitchFamily="2" charset="77"/>
                </a:rPr>
                <a:t>centre</a:t>
              </a:r>
              <a:r>
                <a:rPr kumimoji="0" 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Bree Serif" panose="02000503040000020004" pitchFamily="2" charset="77"/>
                  <a:ea typeface="+mn-ea"/>
                  <a:cs typeface="+mn-cs"/>
                </a:rPr>
                <a:t> </a:t>
              </a:r>
            </a:p>
          </p:txBody>
        </p:sp>
      </p:grpSp>
      <p:grpSp>
        <p:nvGrpSpPr>
          <p:cNvPr id="35" name="Group 34">
            <a:extLst>
              <a:ext uri="{FF2B5EF4-FFF2-40B4-BE49-F238E27FC236}">
                <a16:creationId xmlns:a16="http://schemas.microsoft.com/office/drawing/2014/main" id="{15785A12-64DA-5B9F-4DCB-4407098660D5}"/>
              </a:ext>
            </a:extLst>
          </p:cNvPr>
          <p:cNvGrpSpPr/>
          <p:nvPr/>
        </p:nvGrpSpPr>
        <p:grpSpPr>
          <a:xfrm>
            <a:off x="3050253" y="2521909"/>
            <a:ext cx="2636901" cy="4151734"/>
            <a:chOff x="329330" y="2523386"/>
            <a:chExt cx="2636901" cy="4151734"/>
          </a:xfrm>
        </p:grpSpPr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8117144C-FFD2-F276-FD31-E496536A4912}"/>
                </a:ext>
              </a:extLst>
            </p:cNvPr>
            <p:cNvSpPr/>
            <p:nvPr/>
          </p:nvSpPr>
          <p:spPr>
            <a:xfrm>
              <a:off x="345135" y="3096436"/>
              <a:ext cx="2621096" cy="3578684"/>
            </a:xfrm>
            <a:prstGeom prst="rect">
              <a:avLst/>
            </a:prstGeom>
            <a:solidFill>
              <a:srgbClr val="D2E3F3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44000" tIns="72000" rIns="144000" bIns="72000" rtlCol="0" anchor="t" anchorCtr="0"/>
            <a:lstStyle/>
            <a:p>
              <a:pPr marR="0" lvl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tabLst/>
                <a:defRPr/>
              </a:pPr>
              <a:r>
                <a:rPr kumimoji="0" lang="en-GB" sz="1100" b="0" i="0" u="none" strike="noStrike" kern="1200" cap="none" spc="0" normalizeH="0" baseline="0" noProof="0" dirty="0">
                  <a:ln>
                    <a:noFill/>
                  </a:ln>
                  <a:solidFill>
                    <a:srgbClr val="0E2841"/>
                  </a:solidFill>
                  <a:effectLst/>
                  <a:uLnTx/>
                  <a:uFillTx/>
                  <a:latin typeface="Aptos" panose="02110004020202020204"/>
                  <a:ea typeface="+mn-ea"/>
                  <a:cs typeface="+mn-cs"/>
                </a:rPr>
                <a:t>Complete the patient notes.  On the </a:t>
              </a:r>
              <a:r>
                <a:rPr kumimoji="0" lang="en-GB" sz="1100" b="1" i="0" u="none" strike="noStrike" kern="1200" cap="none" spc="0" normalizeH="0" baseline="0" noProof="0" dirty="0">
                  <a:ln>
                    <a:noFill/>
                  </a:ln>
                  <a:solidFill>
                    <a:srgbClr val="0E2841"/>
                  </a:solidFill>
                  <a:effectLst/>
                  <a:uLnTx/>
                  <a:uFillTx/>
                  <a:latin typeface="Aptos" panose="02110004020202020204"/>
                  <a:ea typeface="+mn-ea"/>
                  <a:cs typeface="+mn-cs"/>
                </a:rPr>
                <a:t>first line (top) of the consultation</a:t>
              </a:r>
              <a:r>
                <a:rPr kumimoji="0" lang="en-GB" sz="1100" b="0" i="0" u="none" strike="noStrike" kern="1200" cap="none" spc="0" normalizeH="0" baseline="0" noProof="0" dirty="0">
                  <a:ln>
                    <a:noFill/>
                  </a:ln>
                  <a:solidFill>
                    <a:srgbClr val="0E2841"/>
                  </a:solidFill>
                  <a:effectLst/>
                  <a:uLnTx/>
                  <a:uFillTx/>
                  <a:latin typeface="Aptos" panose="02110004020202020204"/>
                  <a:ea typeface="+mn-ea"/>
                  <a:cs typeface="+mn-cs"/>
                </a:rPr>
                <a:t>, write ‘</a:t>
              </a:r>
              <a:r>
                <a:rPr lang="en-GB" sz="1100" dirty="0">
                  <a:solidFill>
                    <a:srgbClr val="0E2841"/>
                  </a:solidFill>
                  <a:latin typeface="Aptos" panose="02110004020202020204"/>
                </a:rPr>
                <a:t>RE Prescription Request’ </a:t>
              </a:r>
              <a:r>
                <a:rPr kumimoji="0" lang="en-GB" sz="1100" b="0" i="0" u="none" strike="noStrike" kern="1200" cap="none" spc="0" normalizeH="0" baseline="0" noProof="0" dirty="0">
                  <a:ln>
                    <a:noFill/>
                  </a:ln>
                  <a:solidFill>
                    <a:srgbClr val="0E2841"/>
                  </a:solidFill>
                  <a:effectLst/>
                  <a:uLnTx/>
                  <a:uFillTx/>
                  <a:latin typeface="Aptos" panose="02110004020202020204"/>
                  <a:ea typeface="+mn-ea"/>
                  <a:cs typeface="+mn-cs"/>
                </a:rPr>
                <a:t>add summary of assessment, detailing prescription required, suggested dosage, allergy status and eGFR. </a:t>
              </a:r>
              <a:r>
                <a:rPr kumimoji="0" lang="en-GB" sz="1100" b="1" i="0" u="none" strike="noStrike" kern="1200" cap="none" spc="0" normalizeH="0" baseline="0" noProof="0" dirty="0">
                  <a:ln>
                    <a:noFill/>
                  </a:ln>
                  <a:solidFill>
                    <a:srgbClr val="0E2841"/>
                  </a:solidFill>
                  <a:effectLst/>
                  <a:uLnTx/>
                  <a:uFillTx/>
                  <a:latin typeface="Aptos" panose="02110004020202020204"/>
                  <a:ea typeface="+mn-ea"/>
                  <a:cs typeface="+mn-cs"/>
                </a:rPr>
                <a:t>State the pharmacy.</a:t>
              </a:r>
            </a:p>
            <a:p>
              <a:pPr marR="0" lvl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tabLst/>
                <a:defRPr/>
              </a:pPr>
              <a:r>
                <a:rPr lang="en-GB" sz="1100" dirty="0">
                  <a:solidFill>
                    <a:srgbClr val="0E2841"/>
                  </a:solidFill>
                  <a:latin typeface="Aptos" panose="02110004020202020204"/>
                </a:rPr>
                <a:t>Select </a:t>
              </a:r>
              <a:r>
                <a:rPr lang="en-GB" sz="1100" b="1" dirty="0">
                  <a:solidFill>
                    <a:srgbClr val="0E2841"/>
                  </a:solidFill>
                  <a:latin typeface="Aptos" panose="02110004020202020204"/>
                </a:rPr>
                <a:t>Forward</a:t>
              </a:r>
              <a:r>
                <a:rPr lang="en-GB" sz="1100" dirty="0">
                  <a:solidFill>
                    <a:srgbClr val="0E2841"/>
                  </a:solidFill>
                  <a:latin typeface="Aptos" panose="02110004020202020204"/>
                </a:rPr>
                <a:t> button and then </a:t>
              </a:r>
              <a:r>
                <a:rPr lang="en-GB" sz="1100" b="1" dirty="0">
                  <a:solidFill>
                    <a:srgbClr val="0E2841"/>
                  </a:solidFill>
                  <a:latin typeface="Aptos" panose="02110004020202020204"/>
                </a:rPr>
                <a:t>CC</a:t>
              </a:r>
              <a:r>
                <a:rPr lang="en-GB" sz="1100" dirty="0">
                  <a:solidFill>
                    <a:srgbClr val="0E2841"/>
                  </a:solidFill>
                  <a:latin typeface="Aptos" panose="02110004020202020204"/>
                </a:rPr>
                <a:t> </a:t>
              </a:r>
              <a:r>
                <a:rPr lang="en-GB" sz="1100" b="1" dirty="0">
                  <a:solidFill>
                    <a:srgbClr val="0E2841"/>
                  </a:solidFill>
                  <a:latin typeface="Aptos" panose="02110004020202020204"/>
                </a:rPr>
                <a:t>Advice Follow Up </a:t>
              </a:r>
              <a:r>
                <a:rPr lang="en-GB" sz="1100" dirty="0">
                  <a:solidFill>
                    <a:srgbClr val="0E2841"/>
                  </a:solidFill>
                  <a:latin typeface="Aptos" panose="02110004020202020204"/>
                </a:rPr>
                <a:t>option.</a:t>
              </a:r>
            </a:p>
            <a:p>
              <a:pPr marR="0" lvl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tabLst/>
                <a:defRPr/>
              </a:pPr>
              <a:r>
                <a:rPr lang="en-GB" sz="1100" dirty="0">
                  <a:solidFill>
                    <a:srgbClr val="0E2841"/>
                  </a:solidFill>
                  <a:latin typeface="Aptos" panose="02110004020202020204"/>
                </a:rPr>
                <a:t>The case is sent to the </a:t>
              </a:r>
              <a:r>
                <a:rPr lang="en-GB" sz="1100" b="1" dirty="0">
                  <a:solidFill>
                    <a:srgbClr val="0E2841"/>
                  </a:solidFill>
                  <a:latin typeface="Aptos" panose="02110004020202020204"/>
                </a:rPr>
                <a:t>Consult and Hold queue </a:t>
              </a:r>
              <a:r>
                <a:rPr lang="en-GB" sz="1100" dirty="0">
                  <a:solidFill>
                    <a:srgbClr val="0E2841"/>
                  </a:solidFill>
                  <a:latin typeface="Aptos" panose="02110004020202020204"/>
                </a:rPr>
                <a:t>for the attention of the </a:t>
              </a:r>
              <a:r>
                <a:rPr lang="en-GB" sz="1100" b="1" dirty="0">
                  <a:solidFill>
                    <a:srgbClr val="0E2841"/>
                  </a:solidFill>
                  <a:latin typeface="Aptos" panose="02110004020202020204"/>
                </a:rPr>
                <a:t>Clinical Coordinator</a:t>
              </a:r>
              <a:r>
                <a:rPr lang="en-GB" sz="1100" dirty="0">
                  <a:solidFill>
                    <a:srgbClr val="0E2841"/>
                  </a:solidFill>
                  <a:latin typeface="Aptos" panose="02110004020202020204"/>
                </a:rPr>
                <a:t>. If the prescription is urgent or the patient is waiting at the Pharmacy, </a:t>
              </a:r>
              <a:r>
                <a:rPr lang="en-GB" sz="1100" b="1" dirty="0">
                  <a:solidFill>
                    <a:srgbClr val="0E2841"/>
                  </a:solidFill>
                  <a:latin typeface="Aptos" panose="02110004020202020204"/>
                </a:rPr>
                <a:t>message</a:t>
              </a:r>
              <a:r>
                <a:rPr lang="en-GB" sz="1100" dirty="0">
                  <a:solidFill>
                    <a:srgbClr val="0E2841"/>
                  </a:solidFill>
                  <a:latin typeface="Aptos" panose="02110004020202020204"/>
                </a:rPr>
                <a:t> the CC to alert them of pending request on </a:t>
              </a:r>
              <a:r>
                <a:rPr lang="en-GB" sz="1100" dirty="0" err="1">
                  <a:solidFill>
                    <a:srgbClr val="0E2841"/>
                  </a:solidFill>
                  <a:latin typeface="Aptos" panose="02110004020202020204"/>
                </a:rPr>
                <a:t>Adastra</a:t>
              </a:r>
              <a:r>
                <a:rPr lang="en-GB" sz="1100" dirty="0">
                  <a:solidFill>
                    <a:srgbClr val="0E2841"/>
                  </a:solidFill>
                  <a:latin typeface="Aptos" panose="02110004020202020204"/>
                </a:rPr>
                <a:t> to avoid a delay in completing the prescription.</a:t>
              </a:r>
            </a:p>
            <a:p>
              <a:pPr marR="0" lvl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tabLst/>
                <a:defRPr/>
              </a:pPr>
              <a:r>
                <a:rPr lang="en-GB" sz="1100" dirty="0">
                  <a:solidFill>
                    <a:srgbClr val="0E2841"/>
                  </a:solidFill>
                  <a:latin typeface="Aptos" panose="02110004020202020204"/>
                </a:rPr>
                <a:t>A similar process can be used for medication pick up at Treatment Base – write this on the top line.</a:t>
              </a:r>
            </a:p>
            <a:p>
              <a:pPr marR="0" lvl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tabLst/>
                <a:defRPr/>
              </a:pPr>
              <a:endParaRPr kumimoji="0" lang="en-GB" sz="1100" i="0" u="none" strike="noStrike" kern="1200" cap="none" spc="0" normalizeH="0" baseline="0" noProof="0" dirty="0">
                <a:ln>
                  <a:noFill/>
                </a:ln>
                <a:solidFill>
                  <a:srgbClr val="0E2841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  <a:p>
              <a:pPr marR="0" lvl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tabLst/>
                <a:defRPr/>
              </a:pPr>
              <a:endParaRPr kumimoji="0" lang="en-GB" sz="1100" b="0" i="0" u="none" strike="noStrike" kern="1200" cap="none" spc="0" normalizeH="0" baseline="0" noProof="0" dirty="0">
                <a:ln>
                  <a:noFill/>
                </a:ln>
                <a:solidFill>
                  <a:srgbClr val="0E2841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  <a:p>
              <a:pPr marR="0" lvl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tabLst/>
                <a:defRPr/>
              </a:pPr>
              <a:endParaRPr kumimoji="0" lang="en-GB" sz="1100" b="0" i="0" u="none" strike="noStrike" kern="1200" cap="none" spc="0" normalizeH="0" baseline="0" noProof="0" dirty="0">
                <a:ln>
                  <a:noFill/>
                </a:ln>
                <a:solidFill>
                  <a:srgbClr val="0E2841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100" b="0" i="0" u="none" strike="noStrike" kern="1200" cap="none" spc="0" normalizeH="0" baseline="0" noProof="0" dirty="0">
                  <a:ln>
                    <a:noFill/>
                  </a:ln>
                  <a:solidFill>
                    <a:srgbClr val="0E2841"/>
                  </a:solidFill>
                  <a:effectLst/>
                  <a:uLnTx/>
                  <a:uFillTx/>
                  <a:latin typeface="Aptos" panose="02110004020202020204"/>
                  <a:ea typeface="+mn-ea"/>
                  <a:cs typeface="+mn-cs"/>
                </a:rPr>
                <a:t> </a:t>
              </a:r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C7C75ADE-759A-B0CF-C9AA-A7A1D0F2EDAF}"/>
                </a:ext>
              </a:extLst>
            </p:cNvPr>
            <p:cNvSpPr/>
            <p:nvPr/>
          </p:nvSpPr>
          <p:spPr>
            <a:xfrm>
              <a:off x="340519" y="2788665"/>
              <a:ext cx="2001951" cy="308371"/>
            </a:xfrm>
            <a:prstGeom prst="rect">
              <a:avLst/>
            </a:prstGeom>
            <a:solidFill>
              <a:schemeClr val="tx2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  <p:grpSp>
          <p:nvGrpSpPr>
            <p:cNvPr id="38" name="Group 37">
              <a:extLst>
                <a:ext uri="{FF2B5EF4-FFF2-40B4-BE49-F238E27FC236}">
                  <a16:creationId xmlns:a16="http://schemas.microsoft.com/office/drawing/2014/main" id="{3E4A0B3C-22D2-AB72-BC01-0060E7F7CE62}"/>
                </a:ext>
              </a:extLst>
            </p:cNvPr>
            <p:cNvGrpSpPr/>
            <p:nvPr/>
          </p:nvGrpSpPr>
          <p:grpSpPr>
            <a:xfrm>
              <a:off x="329330" y="2523386"/>
              <a:ext cx="2621100" cy="579026"/>
              <a:chOff x="299136" y="422031"/>
              <a:chExt cx="2685222" cy="835184"/>
            </a:xfrm>
            <a:solidFill>
              <a:schemeClr val="tx2">
                <a:lumMod val="75000"/>
                <a:lumOff val="25000"/>
              </a:schemeClr>
            </a:solidFill>
          </p:grpSpPr>
          <p:sp>
            <p:nvSpPr>
              <p:cNvPr id="40" name="Rounded Rectangle 3">
                <a:extLst>
                  <a:ext uri="{FF2B5EF4-FFF2-40B4-BE49-F238E27FC236}">
                    <a16:creationId xmlns:a16="http://schemas.microsoft.com/office/drawing/2014/main" id="{9BFFB269-154F-6372-2172-B05AF345251A}"/>
                  </a:ext>
                </a:extLst>
              </p:cNvPr>
              <p:cNvSpPr/>
              <p:nvPr/>
            </p:nvSpPr>
            <p:spPr>
              <a:xfrm>
                <a:off x="299136" y="422031"/>
                <a:ext cx="2685222" cy="813917"/>
              </a:xfrm>
              <a:prstGeom prst="roundRect">
                <a:avLst>
                  <a:gd name="adj" fmla="val 46297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ptos" panose="02110004020202020204"/>
                  <a:ea typeface="+mn-ea"/>
                  <a:cs typeface="+mn-cs"/>
                </a:endParaRPr>
              </a:p>
            </p:txBody>
          </p:sp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id="{476EB54A-1AC9-EF3B-5918-F6813F54D867}"/>
                  </a:ext>
                </a:extLst>
              </p:cNvPr>
              <p:cNvSpPr/>
              <p:nvPr/>
            </p:nvSpPr>
            <p:spPr>
              <a:xfrm>
                <a:off x="2362415" y="422031"/>
                <a:ext cx="621939" cy="835184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ptos" panose="02110004020202020204"/>
                  <a:ea typeface="+mn-ea"/>
                  <a:cs typeface="+mn-cs"/>
                </a:endParaRPr>
              </a:p>
            </p:txBody>
          </p:sp>
        </p:grp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16F5009A-1C20-7C31-3DAB-EA9F716277EA}"/>
                </a:ext>
              </a:extLst>
            </p:cNvPr>
            <p:cNvSpPr txBox="1"/>
            <p:nvPr/>
          </p:nvSpPr>
          <p:spPr>
            <a:xfrm>
              <a:off x="329330" y="2589747"/>
              <a:ext cx="262657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Bree Serif" panose="02000503040000020004" pitchFamily="2" charset="77"/>
                  <a:ea typeface="+mn-ea"/>
                  <a:cs typeface="+mn-cs"/>
                </a:rPr>
                <a:t>Remote Consultation </a:t>
              </a: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1E1B15C9-44E7-466E-3570-44469AF2C8EA}"/>
              </a:ext>
            </a:extLst>
          </p:cNvPr>
          <p:cNvGrpSpPr/>
          <p:nvPr/>
        </p:nvGrpSpPr>
        <p:grpSpPr>
          <a:xfrm>
            <a:off x="5797305" y="2533641"/>
            <a:ext cx="3127239" cy="4151734"/>
            <a:chOff x="329330" y="2523386"/>
            <a:chExt cx="2636901" cy="4151734"/>
          </a:xfrm>
        </p:grpSpPr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2B63FEAA-A6E9-5600-A66E-BB3ECB1368AA}"/>
                </a:ext>
              </a:extLst>
            </p:cNvPr>
            <p:cNvSpPr/>
            <p:nvPr/>
          </p:nvSpPr>
          <p:spPr>
            <a:xfrm>
              <a:off x="345135" y="3096436"/>
              <a:ext cx="2621096" cy="3578684"/>
            </a:xfrm>
            <a:prstGeom prst="rect">
              <a:avLst/>
            </a:prstGeom>
            <a:solidFill>
              <a:srgbClr val="D2E3F3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44000" tIns="72000" rIns="144000" bIns="72000" rtlCol="0" anchor="t" anchorCtr="0"/>
            <a:lstStyle/>
            <a:p>
              <a:pPr marR="0" lvl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tabLst/>
                <a:defRPr/>
              </a:pPr>
              <a:r>
                <a:rPr kumimoji="0" lang="en-GB" sz="1100" b="1" i="0" u="none" strike="noStrike" kern="1200" cap="none" spc="0" normalizeH="0" baseline="0" noProof="0" dirty="0">
                  <a:ln>
                    <a:noFill/>
                  </a:ln>
                  <a:solidFill>
                    <a:srgbClr val="0E2841"/>
                  </a:solidFill>
                  <a:effectLst/>
                  <a:uLnTx/>
                  <a:uFillTx/>
                  <a:latin typeface="Aptos" panose="02110004020202020204"/>
                  <a:ea typeface="+mn-ea"/>
                  <a:cs typeface="+mn-cs"/>
                </a:rPr>
                <a:t>Option 3 </a:t>
              </a:r>
              <a:r>
                <a:rPr kumimoji="0" lang="en-GB" sz="1100" b="0" i="0" u="none" strike="noStrike" kern="1200" cap="none" spc="0" normalizeH="0" baseline="0" noProof="0" dirty="0">
                  <a:ln>
                    <a:noFill/>
                  </a:ln>
                  <a:solidFill>
                    <a:srgbClr val="0E2841"/>
                  </a:solidFill>
                  <a:effectLst/>
                  <a:uLnTx/>
                  <a:uFillTx/>
                  <a:latin typeface="Aptos" panose="02110004020202020204"/>
                  <a:ea typeface="+mn-ea"/>
                  <a:cs typeface="+mn-cs"/>
                </a:rPr>
                <a:t>: Discuss your case with Clinical Coordinator on 0117 345 9083.  Complete the patient notes.  On the </a:t>
              </a:r>
              <a:r>
                <a:rPr kumimoji="0" lang="en-GB" sz="1100" b="1" i="0" u="none" strike="noStrike" kern="1200" cap="none" spc="0" normalizeH="0" baseline="0" noProof="0" dirty="0">
                  <a:ln>
                    <a:noFill/>
                  </a:ln>
                  <a:solidFill>
                    <a:srgbClr val="0E2841"/>
                  </a:solidFill>
                  <a:effectLst/>
                  <a:uLnTx/>
                  <a:uFillTx/>
                  <a:latin typeface="Aptos" panose="02110004020202020204"/>
                  <a:ea typeface="+mn-ea"/>
                  <a:cs typeface="+mn-cs"/>
                </a:rPr>
                <a:t>first line (top) of the consultation</a:t>
              </a:r>
              <a:r>
                <a:rPr kumimoji="0" lang="en-GB" sz="1100" b="0" i="0" u="none" strike="noStrike" kern="1200" cap="none" spc="0" normalizeH="0" baseline="0" noProof="0" dirty="0">
                  <a:ln>
                    <a:noFill/>
                  </a:ln>
                  <a:solidFill>
                    <a:srgbClr val="0E2841"/>
                  </a:solidFill>
                  <a:effectLst/>
                  <a:uLnTx/>
                  <a:uFillTx/>
                  <a:latin typeface="Aptos" panose="02110004020202020204"/>
                  <a:ea typeface="+mn-ea"/>
                  <a:cs typeface="+mn-cs"/>
                </a:rPr>
                <a:t>, write ‘</a:t>
              </a:r>
              <a:r>
                <a:rPr lang="en-GB" sz="1100" dirty="0">
                  <a:solidFill>
                    <a:srgbClr val="0E2841"/>
                  </a:solidFill>
                  <a:latin typeface="Aptos" panose="02110004020202020204"/>
                </a:rPr>
                <a:t>RE Prescription Request’ </a:t>
              </a:r>
              <a:r>
                <a:rPr kumimoji="0" lang="en-GB" sz="1100" b="0" i="0" u="none" strike="noStrike" kern="1200" cap="none" spc="0" normalizeH="0" baseline="0" noProof="0" dirty="0">
                  <a:ln>
                    <a:noFill/>
                  </a:ln>
                  <a:solidFill>
                    <a:srgbClr val="0E2841"/>
                  </a:solidFill>
                  <a:effectLst/>
                  <a:uLnTx/>
                  <a:uFillTx/>
                  <a:latin typeface="Aptos" panose="02110004020202020204"/>
                  <a:ea typeface="+mn-ea"/>
                  <a:cs typeface="+mn-cs"/>
                </a:rPr>
                <a:t>add summary of assessment, detailing prescription required, suggested dosage, allergy status and eGFR. </a:t>
              </a:r>
              <a:r>
                <a:rPr lang="en-GB" sz="1100" dirty="0">
                  <a:solidFill>
                    <a:srgbClr val="0E2841"/>
                  </a:solidFill>
                  <a:latin typeface="Aptos" panose="02110004020202020204"/>
                </a:rPr>
                <a:t>Select </a:t>
              </a:r>
              <a:r>
                <a:rPr lang="en-GB" sz="1100" b="1" dirty="0">
                  <a:solidFill>
                    <a:srgbClr val="0E2841"/>
                  </a:solidFill>
                  <a:latin typeface="Aptos" panose="02110004020202020204"/>
                </a:rPr>
                <a:t>Finish</a:t>
              </a:r>
              <a:r>
                <a:rPr lang="en-GB" sz="1100" dirty="0">
                  <a:solidFill>
                    <a:srgbClr val="0E2841"/>
                  </a:solidFill>
                  <a:latin typeface="Aptos" panose="02110004020202020204"/>
                </a:rPr>
                <a:t> button and then </a:t>
              </a:r>
              <a:r>
                <a:rPr lang="en-GB" sz="1100" b="1" dirty="0">
                  <a:solidFill>
                    <a:srgbClr val="0E2841"/>
                  </a:solidFill>
                  <a:latin typeface="Aptos" panose="02110004020202020204"/>
                </a:rPr>
                <a:t>CC</a:t>
              </a:r>
              <a:r>
                <a:rPr lang="en-GB" sz="1100" dirty="0">
                  <a:solidFill>
                    <a:srgbClr val="0E2841"/>
                  </a:solidFill>
                  <a:latin typeface="Aptos" panose="02110004020202020204"/>
                </a:rPr>
                <a:t> </a:t>
              </a:r>
              <a:r>
                <a:rPr lang="en-GB" sz="1100" b="1" dirty="0">
                  <a:solidFill>
                    <a:srgbClr val="0E2841"/>
                  </a:solidFill>
                  <a:latin typeface="Aptos" panose="02110004020202020204"/>
                </a:rPr>
                <a:t>Home Visit Follow Up </a:t>
              </a:r>
              <a:r>
                <a:rPr lang="en-GB" sz="1100" dirty="0">
                  <a:solidFill>
                    <a:srgbClr val="0E2841"/>
                  </a:solidFill>
                  <a:latin typeface="Aptos" panose="02110004020202020204"/>
                </a:rPr>
                <a:t>option.</a:t>
              </a:r>
            </a:p>
            <a:p>
              <a:pPr marR="0" lvl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tabLst/>
                <a:defRPr/>
              </a:pPr>
              <a:r>
                <a:rPr lang="en-GB" sz="1100" dirty="0">
                  <a:solidFill>
                    <a:srgbClr val="0E2841"/>
                  </a:solidFill>
                  <a:latin typeface="Aptos" panose="02110004020202020204"/>
                </a:rPr>
                <a:t>Speak to the Shift Manager 0117 345 9083 to move case to </a:t>
              </a:r>
              <a:r>
                <a:rPr lang="en-GB" sz="1100" b="1" dirty="0">
                  <a:solidFill>
                    <a:srgbClr val="0E2841"/>
                  </a:solidFill>
                  <a:latin typeface="Aptos" panose="02110004020202020204"/>
                </a:rPr>
                <a:t>CC Advice and Follow Up.</a:t>
              </a:r>
              <a:r>
                <a:rPr lang="en-GB" sz="1100" dirty="0">
                  <a:solidFill>
                    <a:srgbClr val="0E2841"/>
                  </a:solidFill>
                  <a:latin typeface="Aptos" panose="02110004020202020204"/>
                </a:rPr>
                <a:t> The case is sent to the </a:t>
              </a:r>
              <a:r>
                <a:rPr lang="en-GB" sz="1100" b="1" dirty="0">
                  <a:solidFill>
                    <a:srgbClr val="0E2841"/>
                  </a:solidFill>
                  <a:latin typeface="Aptos" panose="02110004020202020204"/>
                </a:rPr>
                <a:t>Consult and Hold queue </a:t>
              </a:r>
              <a:r>
                <a:rPr lang="en-GB" sz="1100" dirty="0">
                  <a:solidFill>
                    <a:srgbClr val="0E2841"/>
                  </a:solidFill>
                  <a:latin typeface="Aptos" panose="02110004020202020204"/>
                </a:rPr>
                <a:t>for the attention of the </a:t>
              </a:r>
              <a:r>
                <a:rPr lang="en-GB" sz="1100" b="1" dirty="0">
                  <a:solidFill>
                    <a:srgbClr val="0E2841"/>
                  </a:solidFill>
                  <a:latin typeface="Aptos" panose="02110004020202020204"/>
                </a:rPr>
                <a:t>Clinical Coordinator</a:t>
              </a:r>
              <a:r>
                <a:rPr lang="en-GB" sz="1100" dirty="0">
                  <a:solidFill>
                    <a:srgbClr val="0E2841"/>
                  </a:solidFill>
                  <a:latin typeface="Aptos" panose="02110004020202020204"/>
                </a:rPr>
                <a:t>..</a:t>
              </a:r>
            </a:p>
            <a:p>
              <a:pPr marR="0" lvl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tabLst/>
                <a:defRPr/>
              </a:pPr>
              <a:r>
                <a:rPr lang="en-GB" sz="1100" dirty="0">
                  <a:solidFill>
                    <a:srgbClr val="0E2841"/>
                  </a:solidFill>
                  <a:latin typeface="Aptos" panose="02110004020202020204"/>
                </a:rPr>
                <a:t>A similar process can be used for to request medication from a pharmacy – write this on the top line.</a:t>
              </a:r>
            </a:p>
            <a:p>
              <a:pPr marR="0" lvl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tabLst/>
                <a:defRPr/>
              </a:pPr>
              <a:r>
                <a:rPr lang="en-GB" sz="1100" b="1" dirty="0">
                  <a:solidFill>
                    <a:srgbClr val="0E2841"/>
                  </a:solidFill>
                  <a:latin typeface="Aptos" panose="02110004020202020204"/>
                </a:rPr>
                <a:t>Option 4 </a:t>
              </a:r>
              <a:r>
                <a:rPr lang="en-GB" sz="1100" dirty="0">
                  <a:solidFill>
                    <a:srgbClr val="0E2841"/>
                  </a:solidFill>
                  <a:latin typeface="Aptos" panose="02110004020202020204"/>
                </a:rPr>
                <a:t>: Contact Shift Manager and identify a prescribing clinician.  Follow process above.  Write the clinician’s name for prescription follow up.</a:t>
              </a:r>
            </a:p>
            <a:p>
              <a:pPr marR="0" lvl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tabLst/>
                <a:defRPr/>
              </a:pPr>
              <a:endParaRPr kumimoji="0" lang="en-GB" sz="1100" i="0" u="none" strike="noStrike" kern="1200" cap="none" spc="0" normalizeH="0" baseline="0" noProof="0" dirty="0">
                <a:ln>
                  <a:noFill/>
                </a:ln>
                <a:solidFill>
                  <a:srgbClr val="0E2841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  <a:p>
              <a:pPr marR="0" lvl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tabLst/>
                <a:defRPr/>
              </a:pPr>
              <a:endParaRPr kumimoji="0" lang="en-GB" sz="1100" b="0" i="0" u="none" strike="noStrike" kern="1200" cap="none" spc="0" normalizeH="0" baseline="0" noProof="0" dirty="0">
                <a:ln>
                  <a:noFill/>
                </a:ln>
                <a:solidFill>
                  <a:srgbClr val="0E2841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  <a:p>
              <a:pPr marR="0" lvl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tabLst/>
                <a:defRPr/>
              </a:pPr>
              <a:endParaRPr kumimoji="0" lang="en-GB" sz="1100" b="0" i="0" u="none" strike="noStrike" kern="1200" cap="none" spc="0" normalizeH="0" baseline="0" noProof="0" dirty="0">
                <a:ln>
                  <a:noFill/>
                </a:ln>
                <a:solidFill>
                  <a:srgbClr val="0E2841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100" b="0" i="0" u="none" strike="noStrike" kern="1200" cap="none" spc="0" normalizeH="0" baseline="0" noProof="0" dirty="0">
                  <a:ln>
                    <a:noFill/>
                  </a:ln>
                  <a:solidFill>
                    <a:srgbClr val="0E2841"/>
                  </a:solidFill>
                  <a:effectLst/>
                  <a:uLnTx/>
                  <a:uFillTx/>
                  <a:latin typeface="Aptos" panose="02110004020202020204"/>
                  <a:ea typeface="+mn-ea"/>
                  <a:cs typeface="+mn-cs"/>
                </a:rPr>
                <a:t> </a:t>
              </a:r>
            </a:p>
          </p:txBody>
        </p:sp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9FCA8799-11AB-2D4C-6BF8-01CFDB3ED3A2}"/>
                </a:ext>
              </a:extLst>
            </p:cNvPr>
            <p:cNvSpPr/>
            <p:nvPr/>
          </p:nvSpPr>
          <p:spPr>
            <a:xfrm>
              <a:off x="340519" y="2788665"/>
              <a:ext cx="2001951" cy="308371"/>
            </a:xfrm>
            <a:prstGeom prst="rect">
              <a:avLst/>
            </a:prstGeom>
            <a:solidFill>
              <a:schemeClr val="tx2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  <p:grpSp>
          <p:nvGrpSpPr>
            <p:cNvPr id="47" name="Group 46">
              <a:extLst>
                <a:ext uri="{FF2B5EF4-FFF2-40B4-BE49-F238E27FC236}">
                  <a16:creationId xmlns:a16="http://schemas.microsoft.com/office/drawing/2014/main" id="{048FB925-4983-D184-DC5A-7123333A2388}"/>
                </a:ext>
              </a:extLst>
            </p:cNvPr>
            <p:cNvGrpSpPr/>
            <p:nvPr/>
          </p:nvGrpSpPr>
          <p:grpSpPr>
            <a:xfrm>
              <a:off x="329330" y="2523386"/>
              <a:ext cx="2621100" cy="579026"/>
              <a:chOff x="299136" y="422031"/>
              <a:chExt cx="2685222" cy="835184"/>
            </a:xfrm>
            <a:solidFill>
              <a:schemeClr val="tx2">
                <a:lumMod val="75000"/>
                <a:lumOff val="25000"/>
              </a:schemeClr>
            </a:solidFill>
          </p:grpSpPr>
          <p:sp>
            <p:nvSpPr>
              <p:cNvPr id="49" name="Rounded Rectangle 3">
                <a:extLst>
                  <a:ext uri="{FF2B5EF4-FFF2-40B4-BE49-F238E27FC236}">
                    <a16:creationId xmlns:a16="http://schemas.microsoft.com/office/drawing/2014/main" id="{1BC3CA8D-D234-80A4-9AAB-53AC2BF7CD46}"/>
                  </a:ext>
                </a:extLst>
              </p:cNvPr>
              <p:cNvSpPr/>
              <p:nvPr/>
            </p:nvSpPr>
            <p:spPr>
              <a:xfrm>
                <a:off x="299136" y="422031"/>
                <a:ext cx="2685222" cy="813917"/>
              </a:xfrm>
              <a:prstGeom prst="roundRect">
                <a:avLst>
                  <a:gd name="adj" fmla="val 46297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ptos" panose="02110004020202020204"/>
                  <a:ea typeface="+mn-ea"/>
                  <a:cs typeface="+mn-cs"/>
                </a:endParaRPr>
              </a:p>
            </p:txBody>
          </p:sp>
          <p:sp>
            <p:nvSpPr>
              <p:cNvPr id="50" name="Rectangle 49">
                <a:extLst>
                  <a:ext uri="{FF2B5EF4-FFF2-40B4-BE49-F238E27FC236}">
                    <a16:creationId xmlns:a16="http://schemas.microsoft.com/office/drawing/2014/main" id="{FAD0DEC8-5717-26A3-35F0-7EEBB9DC0BCB}"/>
                  </a:ext>
                </a:extLst>
              </p:cNvPr>
              <p:cNvSpPr/>
              <p:nvPr/>
            </p:nvSpPr>
            <p:spPr>
              <a:xfrm>
                <a:off x="2362415" y="422031"/>
                <a:ext cx="621939" cy="835184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ptos" panose="02110004020202020204"/>
                  <a:ea typeface="+mn-ea"/>
                  <a:cs typeface="+mn-cs"/>
                </a:endParaRPr>
              </a:p>
            </p:txBody>
          </p:sp>
        </p:grp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AA353101-ABBA-795D-7576-EF099FC359AB}"/>
                </a:ext>
              </a:extLst>
            </p:cNvPr>
            <p:cNvSpPr txBox="1"/>
            <p:nvPr/>
          </p:nvSpPr>
          <p:spPr>
            <a:xfrm>
              <a:off x="329330" y="2589747"/>
              <a:ext cx="262657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Bree Serif" panose="02000503040000020004" pitchFamily="2" charset="77"/>
                  <a:ea typeface="+mn-ea"/>
                  <a:cs typeface="+mn-cs"/>
                </a:rPr>
                <a:t>Home Visits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59697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5A796FA-C442-8CF0-F960-1DB982610743}"/>
              </a:ext>
            </a:extLst>
          </p:cNvPr>
          <p:cNvSpPr/>
          <p:nvPr/>
        </p:nvSpPr>
        <p:spPr>
          <a:xfrm>
            <a:off x="3814018" y="4045243"/>
            <a:ext cx="1896743" cy="606139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9B9E787A-9CB0-87B7-16DE-1CC67F6747B9}"/>
              </a:ext>
            </a:extLst>
          </p:cNvPr>
          <p:cNvGrpSpPr/>
          <p:nvPr/>
        </p:nvGrpSpPr>
        <p:grpSpPr>
          <a:xfrm>
            <a:off x="499153" y="4046494"/>
            <a:ext cx="2430977" cy="2666994"/>
            <a:chOff x="603144" y="3809019"/>
            <a:chExt cx="1881470" cy="2666994"/>
          </a:xfrm>
        </p:grpSpPr>
        <p:sp>
          <p:nvSpPr>
            <p:cNvPr id="88" name="Rectangle 87">
              <a:extLst>
                <a:ext uri="{FF2B5EF4-FFF2-40B4-BE49-F238E27FC236}">
                  <a16:creationId xmlns:a16="http://schemas.microsoft.com/office/drawing/2014/main" id="{CB2C3201-823C-3D60-D005-018A95AA3A0C}"/>
                </a:ext>
              </a:extLst>
            </p:cNvPr>
            <p:cNvSpPr/>
            <p:nvPr/>
          </p:nvSpPr>
          <p:spPr>
            <a:xfrm>
              <a:off x="610109" y="4413907"/>
              <a:ext cx="1867540" cy="2062106"/>
            </a:xfrm>
            <a:prstGeom prst="rect">
              <a:avLst/>
            </a:prstGeom>
            <a:solidFill>
              <a:srgbClr val="D2E3F3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44000" tIns="72000" rIns="144000" bIns="72000" rtlCol="0" anchor="t" anchorCtr="0"/>
            <a:lstStyle/>
            <a:p>
              <a:r>
                <a:rPr lang="en-US" sz="1100" dirty="0">
                  <a:solidFill>
                    <a:schemeClr val="tx2"/>
                  </a:solidFill>
                </a:rPr>
                <a:t>At the beginning of each month the CD books are reviewed, and balances are shared with the Medication Stock Officer</a:t>
              </a:r>
            </a:p>
            <a:p>
              <a:endParaRPr lang="en-US" sz="1100" dirty="0">
                <a:solidFill>
                  <a:schemeClr val="tx2"/>
                </a:solidFill>
              </a:endParaRPr>
            </a:p>
            <a:p>
              <a:r>
                <a:rPr lang="en-US" sz="1100" b="1" dirty="0">
                  <a:solidFill>
                    <a:schemeClr val="tx2"/>
                  </a:solidFill>
                </a:rPr>
                <a:t>Record all movements in CD Registers</a:t>
              </a:r>
            </a:p>
          </p:txBody>
        </p:sp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0458EA5C-C35D-4925-C7B3-7806B68EE372}"/>
                </a:ext>
              </a:extLst>
            </p:cNvPr>
            <p:cNvGrpSpPr/>
            <p:nvPr/>
          </p:nvGrpSpPr>
          <p:grpSpPr>
            <a:xfrm>
              <a:off x="603144" y="3809019"/>
              <a:ext cx="1881470" cy="606139"/>
              <a:chOff x="587337" y="3319459"/>
              <a:chExt cx="1881470" cy="606139"/>
            </a:xfrm>
          </p:grpSpPr>
          <p:sp>
            <p:nvSpPr>
              <p:cNvPr id="89" name="Rectangle 88">
                <a:extLst>
                  <a:ext uri="{FF2B5EF4-FFF2-40B4-BE49-F238E27FC236}">
                    <a16:creationId xmlns:a16="http://schemas.microsoft.com/office/drawing/2014/main" id="{8992506D-0C0F-9FA1-112F-02BB17954D1A}"/>
                  </a:ext>
                </a:extLst>
              </p:cNvPr>
              <p:cNvSpPr/>
              <p:nvPr/>
            </p:nvSpPr>
            <p:spPr>
              <a:xfrm>
                <a:off x="587337" y="3594353"/>
                <a:ext cx="628520" cy="331244"/>
              </a:xfrm>
              <a:prstGeom prst="rect">
                <a:avLst/>
              </a:prstGeom>
              <a:solidFill>
                <a:schemeClr val="tx2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00"/>
              </a:p>
            </p:txBody>
          </p:sp>
          <p:sp>
            <p:nvSpPr>
              <p:cNvPr id="95" name="Rounded Rectangle 94">
                <a:extLst>
                  <a:ext uri="{FF2B5EF4-FFF2-40B4-BE49-F238E27FC236}">
                    <a16:creationId xmlns:a16="http://schemas.microsoft.com/office/drawing/2014/main" id="{BDF9C85F-82CD-D6B7-EB3D-56407201E2BA}"/>
                  </a:ext>
                </a:extLst>
              </p:cNvPr>
              <p:cNvSpPr/>
              <p:nvPr/>
            </p:nvSpPr>
            <p:spPr>
              <a:xfrm>
                <a:off x="587339" y="3319460"/>
                <a:ext cx="819116" cy="606138"/>
              </a:xfrm>
              <a:prstGeom prst="roundRect">
                <a:avLst>
                  <a:gd name="adj" fmla="val 46297"/>
                </a:avLst>
              </a:prstGeom>
              <a:solidFill>
                <a:schemeClr val="tx2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00" dirty="0"/>
              </a:p>
            </p:txBody>
          </p:sp>
          <p:sp>
            <p:nvSpPr>
              <p:cNvPr id="94" name="Rectangle 93">
                <a:extLst>
                  <a:ext uri="{FF2B5EF4-FFF2-40B4-BE49-F238E27FC236}">
                    <a16:creationId xmlns:a16="http://schemas.microsoft.com/office/drawing/2014/main" id="{8EA310F1-759D-9F5A-EB56-DB5C2A8C72DD}"/>
                  </a:ext>
                </a:extLst>
              </p:cNvPr>
              <p:cNvSpPr/>
              <p:nvPr/>
            </p:nvSpPr>
            <p:spPr>
              <a:xfrm>
                <a:off x="1225301" y="3319459"/>
                <a:ext cx="1243506" cy="606139"/>
              </a:xfrm>
              <a:prstGeom prst="rect">
                <a:avLst/>
              </a:prstGeom>
              <a:solidFill>
                <a:schemeClr val="tx2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00" dirty="0"/>
              </a:p>
            </p:txBody>
          </p:sp>
          <p:sp>
            <p:nvSpPr>
              <p:cNvPr id="92" name="TextBox 91">
                <a:extLst>
                  <a:ext uri="{FF2B5EF4-FFF2-40B4-BE49-F238E27FC236}">
                    <a16:creationId xmlns:a16="http://schemas.microsoft.com/office/drawing/2014/main" id="{7965A675-DDFB-D714-B10C-B43B318C7BF8}"/>
                  </a:ext>
                </a:extLst>
              </p:cNvPr>
              <p:cNvSpPr txBox="1"/>
              <p:nvPr/>
            </p:nvSpPr>
            <p:spPr>
              <a:xfrm>
                <a:off x="594301" y="3437237"/>
                <a:ext cx="186754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>
                    <a:solidFill>
                      <a:schemeClr val="bg1"/>
                    </a:solidFill>
                    <a:latin typeface="Bree Serif" panose="02000503040000020004" pitchFamily="2" charset="77"/>
                  </a:rPr>
                  <a:t>2. Review</a:t>
                </a:r>
              </a:p>
            </p:txBody>
          </p:sp>
        </p:grp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BC0DF828-5441-6320-FDB1-FE5CE547A87C}"/>
              </a:ext>
            </a:extLst>
          </p:cNvPr>
          <p:cNvGrpSpPr/>
          <p:nvPr/>
        </p:nvGrpSpPr>
        <p:grpSpPr>
          <a:xfrm>
            <a:off x="3316014" y="4321388"/>
            <a:ext cx="2392471" cy="2392099"/>
            <a:chOff x="5308894" y="3671733"/>
            <a:chExt cx="1642525" cy="2392099"/>
          </a:xfrm>
        </p:grpSpPr>
        <p:sp>
          <p:nvSpPr>
            <p:cNvPr id="98" name="Rectangle 97">
              <a:extLst>
                <a:ext uri="{FF2B5EF4-FFF2-40B4-BE49-F238E27FC236}">
                  <a16:creationId xmlns:a16="http://schemas.microsoft.com/office/drawing/2014/main" id="{B91EF506-3330-220C-28AC-F23B4448FBED}"/>
                </a:ext>
              </a:extLst>
            </p:cNvPr>
            <p:cNvSpPr/>
            <p:nvPr/>
          </p:nvSpPr>
          <p:spPr>
            <a:xfrm>
              <a:off x="5308894" y="4002977"/>
              <a:ext cx="1642525" cy="2060855"/>
            </a:xfrm>
            <a:prstGeom prst="rect">
              <a:avLst/>
            </a:prstGeom>
            <a:solidFill>
              <a:srgbClr val="D2E3F3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44000" tIns="72000" rIns="144000" bIns="72000" rtlCol="0" anchor="t" anchorCtr="0"/>
            <a:lstStyle/>
            <a:p>
              <a:r>
                <a:rPr lang="en-US" sz="1100" dirty="0">
                  <a:solidFill>
                    <a:schemeClr val="tx2"/>
                  </a:solidFill>
                </a:rPr>
                <a:t>Meds Management Lead to accompany Medication Stock Officer during delivery</a:t>
              </a:r>
            </a:p>
          </p:txBody>
        </p:sp>
        <p:sp>
          <p:nvSpPr>
            <p:cNvPr id="99" name="Rectangle 98">
              <a:extLst>
                <a:ext uri="{FF2B5EF4-FFF2-40B4-BE49-F238E27FC236}">
                  <a16:creationId xmlns:a16="http://schemas.microsoft.com/office/drawing/2014/main" id="{ED66D1DF-7739-0621-151D-36E15937DA71}"/>
                </a:ext>
              </a:extLst>
            </p:cNvPr>
            <p:cNvSpPr/>
            <p:nvPr/>
          </p:nvSpPr>
          <p:spPr>
            <a:xfrm>
              <a:off x="5322833" y="3671733"/>
              <a:ext cx="1619350" cy="331244"/>
            </a:xfrm>
            <a:prstGeom prst="rect">
              <a:avLst/>
            </a:prstGeom>
            <a:solidFill>
              <a:schemeClr val="tx2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</p:grpSp>
      <p:sp>
        <p:nvSpPr>
          <p:cNvPr id="105" name="Rounded Rectangle 104">
            <a:extLst>
              <a:ext uri="{FF2B5EF4-FFF2-40B4-BE49-F238E27FC236}">
                <a16:creationId xmlns:a16="http://schemas.microsoft.com/office/drawing/2014/main" id="{A0C53F42-10AB-4D03-7027-2EE2672CA18B}"/>
              </a:ext>
            </a:extLst>
          </p:cNvPr>
          <p:cNvSpPr/>
          <p:nvPr/>
        </p:nvSpPr>
        <p:spPr>
          <a:xfrm>
            <a:off x="3338164" y="4045243"/>
            <a:ext cx="2356870" cy="607389"/>
          </a:xfrm>
          <a:prstGeom prst="roundRect">
            <a:avLst>
              <a:gd name="adj" fmla="val 46297"/>
            </a:avLst>
          </a:prstGeom>
          <a:solidFill>
            <a:schemeClr val="tx2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  <p:sp>
        <p:nvSpPr>
          <p:cNvPr id="104" name="Rectangle 103">
            <a:extLst>
              <a:ext uri="{FF2B5EF4-FFF2-40B4-BE49-F238E27FC236}">
                <a16:creationId xmlns:a16="http://schemas.microsoft.com/office/drawing/2014/main" id="{FB184714-D472-798E-F876-3C2298AAF3D3}"/>
              </a:ext>
            </a:extLst>
          </p:cNvPr>
          <p:cNvSpPr/>
          <p:nvPr/>
        </p:nvSpPr>
        <p:spPr>
          <a:xfrm>
            <a:off x="8107238" y="4035125"/>
            <a:ext cx="384142" cy="611811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B96C1B02-44C0-2688-F250-C9B615A51805}"/>
              </a:ext>
            </a:extLst>
          </p:cNvPr>
          <p:cNvSpPr txBox="1"/>
          <p:nvPr/>
        </p:nvSpPr>
        <p:spPr>
          <a:xfrm>
            <a:off x="3324713" y="4168369"/>
            <a:ext cx="2386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bg1"/>
                </a:solidFill>
                <a:latin typeface="Bree Serif" panose="02000503040000020004" pitchFamily="2" charset="77"/>
              </a:rPr>
              <a:t>4. Delivery</a:t>
            </a:r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F08F6FF8-619E-21F1-1494-C2E3EB1DA366}"/>
              </a:ext>
            </a:extLst>
          </p:cNvPr>
          <p:cNvSpPr txBox="1"/>
          <p:nvPr/>
        </p:nvSpPr>
        <p:spPr>
          <a:xfrm rot="16200000">
            <a:off x="-1046888" y="5185615"/>
            <a:ext cx="25940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tx2"/>
                </a:solidFill>
                <a:latin typeface="Bree Serif" panose="02000503040000020004" pitchFamily="2" charset="77"/>
              </a:rPr>
              <a:t>Clinical</a:t>
            </a:r>
          </a:p>
        </p:txBody>
      </p:sp>
      <p:sp>
        <p:nvSpPr>
          <p:cNvPr id="158" name="TextBox 157">
            <a:extLst>
              <a:ext uri="{FF2B5EF4-FFF2-40B4-BE49-F238E27FC236}">
                <a16:creationId xmlns:a16="http://schemas.microsoft.com/office/drawing/2014/main" id="{1A53AF33-DC65-D326-95CC-CC45EB779810}"/>
              </a:ext>
            </a:extLst>
          </p:cNvPr>
          <p:cNvSpPr txBox="1"/>
          <p:nvPr/>
        </p:nvSpPr>
        <p:spPr>
          <a:xfrm rot="16200000">
            <a:off x="-1240350" y="2075378"/>
            <a:ext cx="29838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Bree Serif" panose="02000503040000020004" pitchFamily="2" charset="77"/>
              </a:rPr>
              <a:t>Operational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D0B97FD2-4556-D2E1-0852-B6277852D675}"/>
              </a:ext>
            </a:extLst>
          </p:cNvPr>
          <p:cNvGrpSpPr/>
          <p:nvPr/>
        </p:nvGrpSpPr>
        <p:grpSpPr>
          <a:xfrm>
            <a:off x="499153" y="814268"/>
            <a:ext cx="2430984" cy="2989636"/>
            <a:chOff x="578615" y="1199704"/>
            <a:chExt cx="2016252" cy="2750679"/>
          </a:xfrm>
        </p:grpSpPr>
        <p:sp>
          <p:nvSpPr>
            <p:cNvPr id="119" name="Rectangle 118">
              <a:extLst>
                <a:ext uri="{FF2B5EF4-FFF2-40B4-BE49-F238E27FC236}">
                  <a16:creationId xmlns:a16="http://schemas.microsoft.com/office/drawing/2014/main" id="{501E9935-09FC-A95E-ED76-EF7AE24DCE56}"/>
                </a:ext>
              </a:extLst>
            </p:cNvPr>
            <p:cNvSpPr/>
            <p:nvPr/>
          </p:nvSpPr>
          <p:spPr>
            <a:xfrm>
              <a:off x="578620" y="1805841"/>
              <a:ext cx="2016247" cy="2144542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44000" tIns="72000" rIns="144000" bIns="72000" rtlCol="0" anchor="t" anchorCtr="0"/>
            <a:lstStyle/>
            <a:p>
              <a:r>
                <a:rPr lang="en-US" sz="1100" dirty="0">
                  <a:solidFill>
                    <a:schemeClr val="tx2"/>
                  </a:solidFill>
                </a:rPr>
                <a:t>At the beginning of each month the CD books are reviewed along with Monthly Controlled Drugs Count Form, and balances are shared with the Meds Management Lead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sz="1100" dirty="0">
                  <a:solidFill>
                    <a:schemeClr val="tx2"/>
                  </a:solidFill>
                </a:rPr>
                <a:t>Each Treatment Centre / Car has a minimum stock level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sz="1100" dirty="0">
                  <a:solidFill>
                    <a:schemeClr val="tx2"/>
                  </a:solidFill>
                </a:rPr>
                <a:t>Record all movements in CD Registers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sz="1100" dirty="0">
                  <a:solidFill>
                    <a:schemeClr val="tx2"/>
                  </a:solidFill>
                </a:rPr>
                <a:t>All CD drugs (except schedule 2) to be taken from Osprey Stock and distributed accordingly</a:t>
              </a:r>
            </a:p>
            <a:p>
              <a:endParaRPr lang="en-US" sz="1100" dirty="0">
                <a:solidFill>
                  <a:schemeClr val="tx2"/>
                </a:solidFill>
              </a:endParaRPr>
            </a:p>
            <a:p>
              <a:endParaRPr lang="en-US" sz="1100" dirty="0">
                <a:solidFill>
                  <a:schemeClr val="tx2"/>
                </a:solidFill>
              </a:endParaRPr>
            </a:p>
            <a:p>
              <a:endParaRPr lang="en-US" sz="1400" dirty="0">
                <a:solidFill>
                  <a:schemeClr val="tx2"/>
                </a:solidFill>
              </a:endParaRPr>
            </a:p>
          </p:txBody>
        </p:sp>
        <p:sp>
          <p:nvSpPr>
            <p:cNvPr id="120" name="Rectangle 119">
              <a:extLst>
                <a:ext uri="{FF2B5EF4-FFF2-40B4-BE49-F238E27FC236}">
                  <a16:creationId xmlns:a16="http://schemas.microsoft.com/office/drawing/2014/main" id="{60494BC3-915D-3A1C-D189-6995EDC9F2EB}"/>
                </a:ext>
              </a:extLst>
            </p:cNvPr>
            <p:cNvSpPr/>
            <p:nvPr/>
          </p:nvSpPr>
          <p:spPr>
            <a:xfrm>
              <a:off x="578615" y="1474597"/>
              <a:ext cx="1443680" cy="331245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grpSp>
          <p:nvGrpSpPr>
            <p:cNvPr id="121" name="Group 120">
              <a:extLst>
                <a:ext uri="{FF2B5EF4-FFF2-40B4-BE49-F238E27FC236}">
                  <a16:creationId xmlns:a16="http://schemas.microsoft.com/office/drawing/2014/main" id="{F4816765-E622-0002-11A0-457005CE003F}"/>
                </a:ext>
              </a:extLst>
            </p:cNvPr>
            <p:cNvGrpSpPr/>
            <p:nvPr/>
          </p:nvGrpSpPr>
          <p:grpSpPr>
            <a:xfrm>
              <a:off x="578619" y="1199704"/>
              <a:ext cx="2016247" cy="606138"/>
              <a:chOff x="311494" y="422031"/>
              <a:chExt cx="2515144" cy="813916"/>
            </a:xfrm>
            <a:solidFill>
              <a:schemeClr val="tx2">
                <a:lumMod val="75000"/>
                <a:lumOff val="25000"/>
              </a:schemeClr>
            </a:solidFill>
          </p:grpSpPr>
          <p:grpSp>
            <p:nvGrpSpPr>
              <p:cNvPr id="122" name="Group 121">
                <a:extLst>
                  <a:ext uri="{FF2B5EF4-FFF2-40B4-BE49-F238E27FC236}">
                    <a16:creationId xmlns:a16="http://schemas.microsoft.com/office/drawing/2014/main" id="{4F9D4F7F-A47C-2BA6-1152-01085AAB0D2B}"/>
                  </a:ext>
                </a:extLst>
              </p:cNvPr>
              <p:cNvGrpSpPr/>
              <p:nvPr/>
            </p:nvGrpSpPr>
            <p:grpSpPr>
              <a:xfrm>
                <a:off x="311494" y="422031"/>
                <a:ext cx="2515144" cy="813916"/>
                <a:chOff x="311493" y="422031"/>
                <a:chExt cx="2672866" cy="813916"/>
              </a:xfrm>
              <a:grpFill/>
            </p:grpSpPr>
            <p:sp>
              <p:nvSpPr>
                <p:cNvPr id="126" name="Rounded Rectangle 125">
                  <a:extLst>
                    <a:ext uri="{FF2B5EF4-FFF2-40B4-BE49-F238E27FC236}">
                      <a16:creationId xmlns:a16="http://schemas.microsoft.com/office/drawing/2014/main" id="{39B07577-3637-B66C-7E66-647C354A57AF}"/>
                    </a:ext>
                  </a:extLst>
                </p:cNvPr>
                <p:cNvSpPr/>
                <p:nvPr/>
              </p:nvSpPr>
              <p:spPr>
                <a:xfrm>
                  <a:off x="311493" y="422031"/>
                  <a:ext cx="2672866" cy="813916"/>
                </a:xfrm>
                <a:prstGeom prst="roundRect">
                  <a:avLst>
                    <a:gd name="adj" fmla="val 46297"/>
                  </a:avLst>
                </a:pr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400" dirty="0"/>
                </a:p>
              </p:txBody>
            </p:sp>
            <p:sp>
              <p:nvSpPr>
                <p:cNvPr id="125" name="Rectangle 124">
                  <a:extLst>
                    <a:ext uri="{FF2B5EF4-FFF2-40B4-BE49-F238E27FC236}">
                      <a16:creationId xmlns:a16="http://schemas.microsoft.com/office/drawing/2014/main" id="{689811AE-9CEB-BCAF-F890-85FCB1A25A9C}"/>
                    </a:ext>
                  </a:extLst>
                </p:cNvPr>
                <p:cNvSpPr/>
                <p:nvPr/>
              </p:nvSpPr>
              <p:spPr>
                <a:xfrm>
                  <a:off x="2362415" y="422031"/>
                  <a:ext cx="621939" cy="813916"/>
                </a:xfrm>
                <a:prstGeom prst="rect">
                  <a:avLst/>
                </a:pr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400" dirty="0"/>
                </a:p>
              </p:txBody>
            </p:sp>
          </p:grpSp>
          <p:sp>
            <p:nvSpPr>
              <p:cNvPr id="123" name="TextBox 122">
                <a:extLst>
                  <a:ext uri="{FF2B5EF4-FFF2-40B4-BE49-F238E27FC236}">
                    <a16:creationId xmlns:a16="http://schemas.microsoft.com/office/drawing/2014/main" id="{6146DC89-1F0A-7899-8BC7-459ADC8CA61F}"/>
                  </a:ext>
                </a:extLst>
              </p:cNvPr>
              <p:cNvSpPr txBox="1"/>
              <p:nvPr/>
            </p:nvSpPr>
            <p:spPr>
              <a:xfrm>
                <a:off x="311496" y="569626"/>
                <a:ext cx="2515141" cy="5372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dirty="0">
                    <a:solidFill>
                      <a:schemeClr val="bg1"/>
                    </a:solidFill>
                    <a:latin typeface="Bree Serif" panose="02000503040000020004" pitchFamily="2" charset="77"/>
                  </a:rPr>
                  <a:t>1. Review</a:t>
                </a:r>
              </a:p>
            </p:txBody>
          </p:sp>
        </p:grpSp>
      </p:grpSp>
      <p:grpSp>
        <p:nvGrpSpPr>
          <p:cNvPr id="159" name="Group 158">
            <a:extLst>
              <a:ext uri="{FF2B5EF4-FFF2-40B4-BE49-F238E27FC236}">
                <a16:creationId xmlns:a16="http://schemas.microsoft.com/office/drawing/2014/main" id="{CD1595EE-D970-C15D-EA85-185850DA22FE}"/>
              </a:ext>
            </a:extLst>
          </p:cNvPr>
          <p:cNvGrpSpPr/>
          <p:nvPr/>
        </p:nvGrpSpPr>
        <p:grpSpPr>
          <a:xfrm>
            <a:off x="3292321" y="814268"/>
            <a:ext cx="2421454" cy="2983885"/>
            <a:chOff x="293144" y="422031"/>
            <a:chExt cx="2371013" cy="2423701"/>
          </a:xfrm>
        </p:grpSpPr>
        <p:sp>
          <p:nvSpPr>
            <p:cNvPr id="160" name="Rectangle 159">
              <a:extLst>
                <a:ext uri="{FF2B5EF4-FFF2-40B4-BE49-F238E27FC236}">
                  <a16:creationId xmlns:a16="http://schemas.microsoft.com/office/drawing/2014/main" id="{07B2C0D1-BC81-7B2B-9D4F-3529ECE417AD}"/>
                </a:ext>
              </a:extLst>
            </p:cNvPr>
            <p:cNvSpPr/>
            <p:nvPr/>
          </p:nvSpPr>
          <p:spPr>
            <a:xfrm>
              <a:off x="311497" y="958159"/>
              <a:ext cx="2352657" cy="1887573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44000" tIns="72000" rIns="144000" bIns="72000" rtlCol="0" anchor="t" anchorCtr="0"/>
            <a:lstStyle/>
            <a:p>
              <a:r>
                <a:rPr lang="en-US" sz="1100" dirty="0">
                  <a:solidFill>
                    <a:schemeClr val="tx2"/>
                  </a:solidFill>
                </a:rPr>
                <a:t>Medication Stock Officer to deliver in Brisdoc Car along with Meds Management Lead</a:t>
              </a:r>
            </a:p>
          </p:txBody>
        </p:sp>
        <p:sp>
          <p:nvSpPr>
            <p:cNvPr id="161" name="Rectangle 160">
              <a:extLst>
                <a:ext uri="{FF2B5EF4-FFF2-40B4-BE49-F238E27FC236}">
                  <a16:creationId xmlns:a16="http://schemas.microsoft.com/office/drawing/2014/main" id="{369B7FE1-DC66-1AFB-2A8B-B1ED23635F7A}"/>
                </a:ext>
              </a:extLst>
            </p:cNvPr>
            <p:cNvSpPr/>
            <p:nvPr/>
          </p:nvSpPr>
          <p:spPr>
            <a:xfrm>
              <a:off x="311489" y="664714"/>
              <a:ext cx="1805231" cy="292430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grpSp>
          <p:nvGrpSpPr>
            <p:cNvPr id="162" name="Group 161">
              <a:extLst>
                <a:ext uri="{FF2B5EF4-FFF2-40B4-BE49-F238E27FC236}">
                  <a16:creationId xmlns:a16="http://schemas.microsoft.com/office/drawing/2014/main" id="{304ADEC4-2BEE-F0CB-273A-7E519B39FA5B}"/>
                </a:ext>
              </a:extLst>
            </p:cNvPr>
            <p:cNvGrpSpPr/>
            <p:nvPr/>
          </p:nvGrpSpPr>
          <p:grpSpPr>
            <a:xfrm>
              <a:off x="293144" y="422031"/>
              <a:ext cx="2371013" cy="621479"/>
              <a:chOff x="291876" y="422031"/>
              <a:chExt cx="2534762" cy="621479"/>
            </a:xfrm>
            <a:solidFill>
              <a:schemeClr val="tx2">
                <a:lumMod val="75000"/>
                <a:lumOff val="25000"/>
              </a:schemeClr>
            </a:solidFill>
          </p:grpSpPr>
          <p:grpSp>
            <p:nvGrpSpPr>
              <p:cNvPr id="163" name="Group 162">
                <a:extLst>
                  <a:ext uri="{FF2B5EF4-FFF2-40B4-BE49-F238E27FC236}">
                    <a16:creationId xmlns:a16="http://schemas.microsoft.com/office/drawing/2014/main" id="{9CDC6DF0-EAC0-D3EA-E7DB-40BC4405850F}"/>
                  </a:ext>
                </a:extLst>
              </p:cNvPr>
              <p:cNvGrpSpPr/>
              <p:nvPr/>
            </p:nvGrpSpPr>
            <p:grpSpPr>
              <a:xfrm>
                <a:off x="311494" y="422031"/>
                <a:ext cx="2515144" cy="535113"/>
                <a:chOff x="311493" y="422031"/>
                <a:chExt cx="2672866" cy="535113"/>
              </a:xfrm>
              <a:grpFill/>
            </p:grpSpPr>
            <p:sp>
              <p:nvSpPr>
                <p:cNvPr id="167" name="Rounded Rectangle 166">
                  <a:extLst>
                    <a:ext uri="{FF2B5EF4-FFF2-40B4-BE49-F238E27FC236}">
                      <a16:creationId xmlns:a16="http://schemas.microsoft.com/office/drawing/2014/main" id="{C53628D5-443C-441D-D50A-24007B339268}"/>
                    </a:ext>
                  </a:extLst>
                </p:cNvPr>
                <p:cNvSpPr/>
                <p:nvPr/>
              </p:nvSpPr>
              <p:spPr>
                <a:xfrm>
                  <a:off x="311493" y="422031"/>
                  <a:ext cx="2672866" cy="535113"/>
                </a:xfrm>
                <a:prstGeom prst="roundRect">
                  <a:avLst>
                    <a:gd name="adj" fmla="val 46297"/>
                  </a:avLst>
                </a:pr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400" dirty="0"/>
                </a:p>
              </p:txBody>
            </p:sp>
            <p:sp>
              <p:nvSpPr>
                <p:cNvPr id="166" name="Rectangle 165">
                  <a:extLst>
                    <a:ext uri="{FF2B5EF4-FFF2-40B4-BE49-F238E27FC236}">
                      <a16:creationId xmlns:a16="http://schemas.microsoft.com/office/drawing/2014/main" id="{ABA5B7E8-68EE-DC2E-2E1C-DA73FFAFFBE1}"/>
                    </a:ext>
                  </a:extLst>
                </p:cNvPr>
                <p:cNvSpPr/>
                <p:nvPr/>
              </p:nvSpPr>
              <p:spPr>
                <a:xfrm>
                  <a:off x="2362415" y="422031"/>
                  <a:ext cx="621939" cy="535113"/>
                </a:xfrm>
                <a:prstGeom prst="rect">
                  <a:avLst/>
                </a:pr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400" dirty="0"/>
                </a:p>
              </p:txBody>
            </p:sp>
          </p:grpSp>
          <p:sp>
            <p:nvSpPr>
              <p:cNvPr id="164" name="TextBox 163">
                <a:extLst>
                  <a:ext uri="{FF2B5EF4-FFF2-40B4-BE49-F238E27FC236}">
                    <a16:creationId xmlns:a16="http://schemas.microsoft.com/office/drawing/2014/main" id="{227DEBDE-1308-F158-B92C-9F56652387A8}"/>
                  </a:ext>
                </a:extLst>
              </p:cNvPr>
              <p:cNvSpPr txBox="1"/>
              <p:nvPr/>
            </p:nvSpPr>
            <p:spPr>
              <a:xfrm>
                <a:off x="291876" y="506247"/>
                <a:ext cx="2515142" cy="5372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dirty="0">
                    <a:solidFill>
                      <a:schemeClr val="bg1"/>
                    </a:solidFill>
                    <a:latin typeface="Bree Serif" panose="02000503040000020004" pitchFamily="2" charset="77"/>
                  </a:rPr>
                  <a:t>3. Delivery</a:t>
                </a:r>
              </a:p>
            </p:txBody>
          </p:sp>
        </p:grpSp>
      </p:grpSp>
      <p:grpSp>
        <p:nvGrpSpPr>
          <p:cNvPr id="169" name="Group 168">
            <a:extLst>
              <a:ext uri="{FF2B5EF4-FFF2-40B4-BE49-F238E27FC236}">
                <a16:creationId xmlns:a16="http://schemas.microsoft.com/office/drawing/2014/main" id="{19B58F9B-42C1-453A-E921-F5576B56170E}"/>
              </a:ext>
            </a:extLst>
          </p:cNvPr>
          <p:cNvGrpSpPr/>
          <p:nvPr/>
        </p:nvGrpSpPr>
        <p:grpSpPr>
          <a:xfrm>
            <a:off x="6089560" y="816243"/>
            <a:ext cx="2402706" cy="2981910"/>
            <a:chOff x="311489" y="422031"/>
            <a:chExt cx="2352668" cy="3053052"/>
          </a:xfrm>
        </p:grpSpPr>
        <p:sp>
          <p:nvSpPr>
            <p:cNvPr id="170" name="Rectangle 169">
              <a:extLst>
                <a:ext uri="{FF2B5EF4-FFF2-40B4-BE49-F238E27FC236}">
                  <a16:creationId xmlns:a16="http://schemas.microsoft.com/office/drawing/2014/main" id="{9F20166B-CFAE-C8A8-7459-71EBD3ED153A}"/>
                </a:ext>
              </a:extLst>
            </p:cNvPr>
            <p:cNvSpPr/>
            <p:nvPr/>
          </p:nvSpPr>
          <p:spPr>
            <a:xfrm>
              <a:off x="311496" y="1094517"/>
              <a:ext cx="2352657" cy="2380566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44000" tIns="72000" rIns="144000" bIns="72000" rtlCol="0" anchor="t" anchorCtr="0"/>
            <a:lstStyle/>
            <a:p>
              <a:r>
                <a:rPr lang="en-US" sz="1100" dirty="0">
                  <a:solidFill>
                    <a:schemeClr val="tx2"/>
                  </a:solidFill>
                </a:rPr>
                <a:t>Medication Stock Officer completes Monthly Controlled Drugs Count form (earliest expiry date for each CD). </a:t>
              </a:r>
            </a:p>
            <a:p>
              <a:endParaRPr lang="en-US" sz="1100" dirty="0">
                <a:solidFill>
                  <a:schemeClr val="tx2"/>
                </a:solidFill>
              </a:endParaRPr>
            </a:p>
            <a:p>
              <a:r>
                <a:rPr lang="en-US" sz="1100" b="1" dirty="0">
                  <a:solidFill>
                    <a:schemeClr val="tx2"/>
                  </a:solidFill>
                </a:rPr>
                <a:t>Update each CD Register at Treatment Centre and Car</a:t>
              </a:r>
            </a:p>
          </p:txBody>
        </p:sp>
        <p:sp>
          <p:nvSpPr>
            <p:cNvPr id="171" name="Rectangle 170">
              <a:extLst>
                <a:ext uri="{FF2B5EF4-FFF2-40B4-BE49-F238E27FC236}">
                  <a16:creationId xmlns:a16="http://schemas.microsoft.com/office/drawing/2014/main" id="{D83C72F0-0B6F-4DF4-C471-7552825250F0}"/>
                </a:ext>
              </a:extLst>
            </p:cNvPr>
            <p:cNvSpPr/>
            <p:nvPr/>
          </p:nvSpPr>
          <p:spPr>
            <a:xfrm>
              <a:off x="311489" y="791156"/>
              <a:ext cx="1805230" cy="303363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grpSp>
          <p:nvGrpSpPr>
            <p:cNvPr id="172" name="Group 171">
              <a:extLst>
                <a:ext uri="{FF2B5EF4-FFF2-40B4-BE49-F238E27FC236}">
                  <a16:creationId xmlns:a16="http://schemas.microsoft.com/office/drawing/2014/main" id="{E39F3891-876D-FC41-51CB-2F6538A37258}"/>
                </a:ext>
              </a:extLst>
            </p:cNvPr>
            <p:cNvGrpSpPr/>
            <p:nvPr/>
          </p:nvGrpSpPr>
          <p:grpSpPr>
            <a:xfrm>
              <a:off x="311494" y="422031"/>
              <a:ext cx="2352663" cy="684859"/>
              <a:chOff x="311494" y="422031"/>
              <a:chExt cx="2515145" cy="684859"/>
            </a:xfrm>
            <a:solidFill>
              <a:schemeClr val="tx2">
                <a:lumMod val="75000"/>
                <a:lumOff val="25000"/>
              </a:schemeClr>
            </a:solidFill>
          </p:grpSpPr>
          <p:grpSp>
            <p:nvGrpSpPr>
              <p:cNvPr id="173" name="Group 172">
                <a:extLst>
                  <a:ext uri="{FF2B5EF4-FFF2-40B4-BE49-F238E27FC236}">
                    <a16:creationId xmlns:a16="http://schemas.microsoft.com/office/drawing/2014/main" id="{09945D53-7C4E-02CD-647E-312B32F426B6}"/>
                  </a:ext>
                </a:extLst>
              </p:cNvPr>
              <p:cNvGrpSpPr/>
              <p:nvPr/>
            </p:nvGrpSpPr>
            <p:grpSpPr>
              <a:xfrm>
                <a:off x="311494" y="422031"/>
                <a:ext cx="2515145" cy="672487"/>
                <a:chOff x="311493" y="422031"/>
                <a:chExt cx="2672867" cy="672487"/>
              </a:xfrm>
              <a:grpFill/>
            </p:grpSpPr>
            <p:sp>
              <p:nvSpPr>
                <p:cNvPr id="177" name="Rounded Rectangle 176">
                  <a:extLst>
                    <a:ext uri="{FF2B5EF4-FFF2-40B4-BE49-F238E27FC236}">
                      <a16:creationId xmlns:a16="http://schemas.microsoft.com/office/drawing/2014/main" id="{B559EB4E-4FD4-CF9F-D0FB-5E60E5C441D9}"/>
                    </a:ext>
                  </a:extLst>
                </p:cNvPr>
                <p:cNvSpPr/>
                <p:nvPr/>
              </p:nvSpPr>
              <p:spPr>
                <a:xfrm>
                  <a:off x="311493" y="422031"/>
                  <a:ext cx="2672867" cy="672487"/>
                </a:xfrm>
                <a:prstGeom prst="roundRect">
                  <a:avLst>
                    <a:gd name="adj" fmla="val 46297"/>
                  </a:avLst>
                </a:pr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400" dirty="0"/>
                </a:p>
              </p:txBody>
            </p:sp>
            <p:sp>
              <p:nvSpPr>
                <p:cNvPr id="176" name="Rectangle 175">
                  <a:extLst>
                    <a:ext uri="{FF2B5EF4-FFF2-40B4-BE49-F238E27FC236}">
                      <a16:creationId xmlns:a16="http://schemas.microsoft.com/office/drawing/2014/main" id="{0F31397B-FB40-34A7-892D-EC638694F332}"/>
                    </a:ext>
                  </a:extLst>
                </p:cNvPr>
                <p:cNvSpPr/>
                <p:nvPr/>
              </p:nvSpPr>
              <p:spPr>
                <a:xfrm>
                  <a:off x="2362415" y="422031"/>
                  <a:ext cx="621939" cy="672487"/>
                </a:xfrm>
                <a:prstGeom prst="rect">
                  <a:avLst/>
                </a:pr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400" dirty="0"/>
                </a:p>
              </p:txBody>
            </p:sp>
          </p:grpSp>
          <p:sp>
            <p:nvSpPr>
              <p:cNvPr id="174" name="TextBox 173">
                <a:extLst>
                  <a:ext uri="{FF2B5EF4-FFF2-40B4-BE49-F238E27FC236}">
                    <a16:creationId xmlns:a16="http://schemas.microsoft.com/office/drawing/2014/main" id="{C1E4592D-B075-98F0-566C-618295EA5480}"/>
                  </a:ext>
                </a:extLst>
              </p:cNvPr>
              <p:cNvSpPr txBox="1"/>
              <p:nvPr/>
            </p:nvSpPr>
            <p:spPr>
              <a:xfrm>
                <a:off x="311495" y="569626"/>
                <a:ext cx="2515142" cy="5372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dirty="0">
                    <a:solidFill>
                      <a:schemeClr val="bg1"/>
                    </a:solidFill>
                    <a:latin typeface="Bree Serif" panose="02000503040000020004" pitchFamily="2" charset="77"/>
                  </a:rPr>
                  <a:t>5. Record</a:t>
                </a:r>
              </a:p>
            </p:txBody>
          </p:sp>
        </p:grp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736E24EE-F3BB-8E62-61B9-67157BC4ABD6}"/>
              </a:ext>
            </a:extLst>
          </p:cNvPr>
          <p:cNvSpPr txBox="1"/>
          <p:nvPr/>
        </p:nvSpPr>
        <p:spPr>
          <a:xfrm>
            <a:off x="461765" y="6065"/>
            <a:ext cx="8088880" cy="378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07000"/>
              </a:lnSpc>
              <a:spcBef>
                <a:spcPts val="800"/>
              </a:spcBef>
              <a:spcAft>
                <a:spcPts val="400"/>
              </a:spcAft>
            </a:pPr>
            <a:r>
              <a:rPr lang="en-GB" sz="1800" b="1" kern="100" dirty="0">
                <a:solidFill>
                  <a:srgbClr val="0F4761"/>
                </a:solidFill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SOP - Facilities </a:t>
            </a:r>
            <a:r>
              <a:rPr lang="en-GB" b="1" kern="100" dirty="0">
                <a:solidFill>
                  <a:srgbClr val="0F4761"/>
                </a:solidFill>
                <a:latin typeface="Aptos Display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Monthly Stock Check of Controlled Drugs </a:t>
            </a:r>
            <a:endParaRPr lang="en-GB" sz="1800" b="1" kern="100" dirty="0">
              <a:solidFill>
                <a:srgbClr val="0F4761"/>
              </a:solidFill>
              <a:effectLst/>
              <a:latin typeface="Aptos Display" panose="020B00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59975FD-5C55-EE09-0A47-AFB1ADDC19A5}"/>
              </a:ext>
            </a:extLst>
          </p:cNvPr>
          <p:cNvSpPr txBox="1"/>
          <p:nvPr/>
        </p:nvSpPr>
        <p:spPr>
          <a:xfrm>
            <a:off x="149089" y="284800"/>
            <a:ext cx="87142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This process reviews Stock Levels for all the Treatment Centres and Cars including checking the expiry dates for Schedule two, threes, fours and fives drugs for Facilities staff only</a:t>
            </a:r>
            <a:endParaRPr lang="en-GB" sz="1200" dirty="0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D7B36F32-517D-1534-7951-C643930B98E3}"/>
              </a:ext>
            </a:extLst>
          </p:cNvPr>
          <p:cNvGrpSpPr/>
          <p:nvPr/>
        </p:nvGrpSpPr>
        <p:grpSpPr>
          <a:xfrm>
            <a:off x="6089560" y="4035125"/>
            <a:ext cx="2401821" cy="2676748"/>
            <a:chOff x="561027" y="3709107"/>
            <a:chExt cx="4383475" cy="4046587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28191EF5-CF6D-634D-1637-526C922C9444}"/>
                </a:ext>
              </a:extLst>
            </p:cNvPr>
            <p:cNvSpPr/>
            <p:nvPr/>
          </p:nvSpPr>
          <p:spPr>
            <a:xfrm>
              <a:off x="561027" y="4640185"/>
              <a:ext cx="4383471" cy="3115509"/>
            </a:xfrm>
            <a:prstGeom prst="rect">
              <a:avLst/>
            </a:prstGeom>
            <a:solidFill>
              <a:srgbClr val="D2E3F3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44000" tIns="72000" rIns="144000" bIns="72000" rtlCol="0" anchor="t" anchorCtr="0"/>
            <a:lstStyle/>
            <a:p>
              <a:pPr lvl="0"/>
              <a:r>
                <a:rPr lang="en-GB" sz="1100" dirty="0">
                  <a:solidFill>
                    <a:schemeClr val="tx2"/>
                  </a:solidFill>
                </a:rPr>
                <a:t>Meds Management Lead to handle all Controlled Drugs and update registers with Medication Stock Officer.  Meds Management Lead to complete the Monthly Controlled Drug Form</a:t>
              </a:r>
            </a:p>
            <a:p>
              <a:pPr lvl="0"/>
              <a:endParaRPr lang="en-GB" sz="1100" dirty="0">
                <a:solidFill>
                  <a:schemeClr val="tx2"/>
                </a:solidFill>
              </a:endParaRPr>
            </a:p>
            <a:p>
              <a:pPr lvl="0"/>
              <a:r>
                <a:rPr lang="en-GB" sz="1100" dirty="0">
                  <a:solidFill>
                    <a:schemeClr val="tx2"/>
                  </a:solidFill>
                </a:rPr>
                <a:t>This opportunity can be used to denature any Out of Date stock</a:t>
              </a: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6E262FCF-50C4-3C6F-C88E-F4D2486E22E3}"/>
                </a:ext>
              </a:extLst>
            </p:cNvPr>
            <p:cNvSpPr/>
            <p:nvPr/>
          </p:nvSpPr>
          <p:spPr>
            <a:xfrm>
              <a:off x="572161" y="4192261"/>
              <a:ext cx="1278448" cy="445111"/>
            </a:xfrm>
            <a:prstGeom prst="rect">
              <a:avLst/>
            </a:prstGeom>
            <a:solidFill>
              <a:schemeClr val="tx2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F6E76764-F16E-2D54-8202-8ED6E1163869}"/>
                </a:ext>
              </a:extLst>
            </p:cNvPr>
            <p:cNvGrpSpPr/>
            <p:nvPr/>
          </p:nvGrpSpPr>
          <p:grpSpPr>
            <a:xfrm>
              <a:off x="579687" y="3709107"/>
              <a:ext cx="4364815" cy="924908"/>
              <a:chOff x="323560" y="398463"/>
              <a:chExt cx="7002184" cy="1241955"/>
            </a:xfrm>
            <a:solidFill>
              <a:schemeClr val="tx2">
                <a:lumMod val="75000"/>
                <a:lumOff val="25000"/>
              </a:schemeClr>
            </a:solidFill>
          </p:grpSpPr>
          <p:sp>
            <p:nvSpPr>
              <p:cNvPr id="16" name="Rounded Rectangle 94">
                <a:extLst>
                  <a:ext uri="{FF2B5EF4-FFF2-40B4-BE49-F238E27FC236}">
                    <a16:creationId xmlns:a16="http://schemas.microsoft.com/office/drawing/2014/main" id="{93B49D21-A855-64D3-B838-323275D4A268}"/>
                  </a:ext>
                </a:extLst>
              </p:cNvPr>
              <p:cNvSpPr/>
              <p:nvPr/>
            </p:nvSpPr>
            <p:spPr>
              <a:xfrm>
                <a:off x="323560" y="413749"/>
                <a:ext cx="7002181" cy="1226669"/>
              </a:xfrm>
              <a:prstGeom prst="roundRect">
                <a:avLst>
                  <a:gd name="adj" fmla="val 46297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00" dirty="0"/>
              </a:p>
            </p:txBody>
          </p:sp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C684170F-39D8-F225-B578-2355A420907D}"/>
                  </a:ext>
                </a:extLst>
              </p:cNvPr>
              <p:cNvSpPr/>
              <p:nvPr/>
            </p:nvSpPr>
            <p:spPr>
              <a:xfrm>
                <a:off x="323560" y="398463"/>
                <a:ext cx="7002184" cy="1230441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>
                    <a:solidFill>
                      <a:schemeClr val="bg1"/>
                    </a:solidFill>
                    <a:latin typeface="Bree Serif" panose="02000503040000020004" pitchFamily="2" charset="77"/>
                  </a:rPr>
                  <a:t>Handling CDs </a:t>
                </a:r>
              </a:p>
            </p:txBody>
          </p:sp>
        </p:grpSp>
      </p:grpSp>
      <p:cxnSp>
        <p:nvCxnSpPr>
          <p:cNvPr id="13" name="Connector: Elbow 12">
            <a:extLst>
              <a:ext uri="{FF2B5EF4-FFF2-40B4-BE49-F238E27FC236}">
                <a16:creationId xmlns:a16="http://schemas.microsoft.com/office/drawing/2014/main" id="{B7AEAD1F-3F09-28F7-B35B-616F5A5B1236}"/>
              </a:ext>
            </a:extLst>
          </p:cNvPr>
          <p:cNvCxnSpPr>
            <a:stCxn id="119" idx="2"/>
          </p:cNvCxnSpPr>
          <p:nvPr/>
        </p:nvCxnSpPr>
        <p:spPr>
          <a:xfrm rot="5400000">
            <a:off x="1595199" y="3923205"/>
            <a:ext cx="238751" cy="148"/>
          </a:xfrm>
          <a:prstGeom prst="bentConnector3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Connector: Elbow 16">
            <a:extLst>
              <a:ext uri="{FF2B5EF4-FFF2-40B4-BE49-F238E27FC236}">
                <a16:creationId xmlns:a16="http://schemas.microsoft.com/office/drawing/2014/main" id="{43CB27EE-294D-E0B3-875A-1112EA7574C2}"/>
              </a:ext>
            </a:extLst>
          </p:cNvPr>
          <p:cNvCxnSpPr>
            <a:cxnSpLocks/>
            <a:stCxn id="88" idx="3"/>
            <a:endCxn id="160" idx="1"/>
          </p:cNvCxnSpPr>
          <p:nvPr/>
        </p:nvCxnSpPr>
        <p:spPr>
          <a:xfrm flipV="1">
            <a:off x="2921131" y="2636232"/>
            <a:ext cx="389934" cy="3046203"/>
          </a:xfrm>
          <a:prstGeom prst="bentConnector3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Connector: Elbow 21">
            <a:extLst>
              <a:ext uri="{FF2B5EF4-FFF2-40B4-BE49-F238E27FC236}">
                <a16:creationId xmlns:a16="http://schemas.microsoft.com/office/drawing/2014/main" id="{1512E10B-2E93-E2BF-64B7-E45DA6249295}"/>
              </a:ext>
            </a:extLst>
          </p:cNvPr>
          <p:cNvCxnSpPr>
            <a:cxnSpLocks/>
            <a:stCxn id="160" idx="2"/>
            <a:endCxn id="105" idx="0"/>
          </p:cNvCxnSpPr>
          <p:nvPr/>
        </p:nvCxnSpPr>
        <p:spPr>
          <a:xfrm rot="16200000" flipH="1">
            <a:off x="4390964" y="3919608"/>
            <a:ext cx="247090" cy="4180"/>
          </a:xfrm>
          <a:prstGeom prst="bentConnector3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Connector: Elbow 26">
            <a:extLst>
              <a:ext uri="{FF2B5EF4-FFF2-40B4-BE49-F238E27FC236}">
                <a16:creationId xmlns:a16="http://schemas.microsoft.com/office/drawing/2014/main" id="{E8D2A7B9-2944-574E-9BB3-70A2F63955EE}"/>
              </a:ext>
            </a:extLst>
          </p:cNvPr>
          <p:cNvCxnSpPr>
            <a:cxnSpLocks/>
            <a:stCxn id="98" idx="3"/>
            <a:endCxn id="170" idx="1"/>
          </p:cNvCxnSpPr>
          <p:nvPr/>
        </p:nvCxnSpPr>
        <p:spPr>
          <a:xfrm flipV="1">
            <a:off x="5708485" y="2635606"/>
            <a:ext cx="381082" cy="3047454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532047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37c354b2-85b0-47f5-b222-07b48d774ee3}" enabled="0" method="" siteId="{37c354b2-85b0-47f5-b222-07b48d774ee3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1521</TotalTime>
  <Words>3184</Words>
  <Application>Microsoft Office PowerPoint</Application>
  <PresentationFormat>On-screen Show (4:3)</PresentationFormat>
  <Paragraphs>348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Bree Serif</vt:lpstr>
      <vt:lpstr>Aptos Display</vt:lpstr>
      <vt:lpstr>Arial</vt:lpstr>
      <vt:lpstr>Calibri</vt:lpstr>
      <vt:lpstr>Aptos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MORRISON, Andy (BRISDOC HEALTHCARE SERVICES OOH)</dc:creator>
  <cp:lastModifiedBy>SURIYAARACHCHI, Renuka (BRISDOC HEALTHCARE SERVICES OOH)</cp:lastModifiedBy>
  <cp:revision>10</cp:revision>
  <cp:lastPrinted>2024-08-09T13:51:34Z</cp:lastPrinted>
  <dcterms:created xsi:type="dcterms:W3CDTF">2024-08-08T13:13:59Z</dcterms:created>
  <dcterms:modified xsi:type="dcterms:W3CDTF">2025-01-03T13:31:53Z</dcterms:modified>
</cp:coreProperties>
</file>